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82" r:id="rId4"/>
    <p:sldMasterId id="2147483672" r:id="rId5"/>
  </p:sldMasterIdLst>
  <p:notesMasterIdLst>
    <p:notesMasterId r:id="rId20"/>
  </p:notesMasterIdLst>
  <p:handoutMasterIdLst>
    <p:handoutMasterId r:id="rId21"/>
  </p:handoutMasterIdLst>
  <p:sldIdLst>
    <p:sldId id="371" r:id="rId6"/>
    <p:sldId id="372" r:id="rId7"/>
    <p:sldId id="373" r:id="rId8"/>
    <p:sldId id="374" r:id="rId9"/>
    <p:sldId id="383" r:id="rId10"/>
    <p:sldId id="375" r:id="rId11"/>
    <p:sldId id="384" r:id="rId12"/>
    <p:sldId id="379" r:id="rId13"/>
    <p:sldId id="377" r:id="rId14"/>
    <p:sldId id="376" r:id="rId15"/>
    <p:sldId id="380" r:id="rId16"/>
    <p:sldId id="382" r:id="rId17"/>
    <p:sldId id="378" r:id="rId18"/>
    <p:sldId id="385" r:id="rId19"/>
  </p:sldIdLst>
  <p:sldSz cx="12192000" cy="6858000"/>
  <p:notesSz cx="7010400" cy="9296400"/>
  <p:embeddedFontLst>
    <p:embeddedFont>
      <p:font typeface="Source Sans Pro" panose="020B0503030403020204" pitchFamily="34" charset="0"/>
      <p:regular r:id="rId22"/>
      <p:bold r:id="rId23"/>
      <p:italic r:id="rId24"/>
      <p:boldItalic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Bagley-Keene Open Meeting Act" id="{16CC05E4-3E6E-4D80-851D-D6D6799F4A54}">
          <p14:sldIdLst>
            <p14:sldId id="371"/>
            <p14:sldId id="372"/>
            <p14:sldId id="373"/>
            <p14:sldId id="374"/>
            <p14:sldId id="383"/>
            <p14:sldId id="375"/>
            <p14:sldId id="384"/>
            <p14:sldId id="379"/>
            <p14:sldId id="377"/>
            <p14:sldId id="376"/>
            <p14:sldId id="380"/>
            <p14:sldId id="382"/>
            <p14:sldId id="378"/>
            <p14:sldId id="38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624" userDrawn="1">
          <p15:clr>
            <a:srgbClr val="A4A3A4"/>
          </p15:clr>
        </p15:guide>
        <p15:guide id="2" pos="64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575A"/>
    <a:srgbClr val="002F6D"/>
    <a:srgbClr val="E3E5E5"/>
    <a:srgbClr val="EAEAEA"/>
    <a:srgbClr val="F5F5F5"/>
    <a:srgbClr val="E7E7E7"/>
    <a:srgbClr val="C4C4C4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44" autoAdjust="0"/>
    <p:restoredTop sz="94656"/>
  </p:normalViewPr>
  <p:slideViewPr>
    <p:cSldViewPr snapToGrid="0" snapToObjects="1" showGuides="1">
      <p:cViewPr varScale="1">
        <p:scale>
          <a:sx n="88" d="100"/>
          <a:sy n="88" d="100"/>
        </p:scale>
        <p:origin x="192" y="72"/>
      </p:cViewPr>
      <p:guideLst>
        <p:guide orient="horz" pos="624"/>
        <p:guide pos="64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46" d="100"/>
          <a:sy n="46" d="100"/>
        </p:scale>
        <p:origin x="1622" y="29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5.fntdata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4.fntdata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8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3.fntdata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presProps" Target="presProps.xml"/><Relationship Id="rId8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3B019FB-593D-4275-A3B5-1DB4D2B355A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764C7F-BDC6-4D64-8395-004DA5AB161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4A46059-6C88-4AA4-A97C-579F1A0DEB00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6ADE41-A083-4BA5-849F-E236975496B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3173AA-1E36-4444-B047-839691ABC4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7AEA9F6-6142-4242-851B-79E9B1DDDD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74356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7CA2C80-5EFD-481C-A353-80B44931313E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437968D-5969-4CC4-A63D-C90CD4C34E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85730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7968D-5969-4CC4-A63D-C90CD4C34E8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5764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7968D-5969-4CC4-A63D-C90CD4C34E8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894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7968D-5969-4CC4-A63D-C90CD4C34E8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9543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7968D-5969-4CC4-A63D-C90CD4C34E8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3200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7968D-5969-4CC4-A63D-C90CD4C34E8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411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C2909F9-20DD-4BD6-99A8-0BFC1ED669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64465"/>
            <a:ext cx="9144000" cy="786809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3D382415-6ABB-4402-9BED-B558968269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235754"/>
            <a:ext cx="9144000" cy="480864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91005AC-AACC-432D-B1F1-04545C6744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2C6A05-D8D1-44C9-878E-EDE3FC43A0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3150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EA91A-8332-4C79-8136-7F08F76C4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D75CB0-1620-4CBC-ADDE-31A28A930E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038596" cy="3506603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2AF324E-1F35-4923-847A-B73AFBC314E5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315205" y="1825625"/>
            <a:ext cx="5038596" cy="3506603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FA2D49-EDF3-45E1-AF22-9C956F3347E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934E7AA-586C-4B13-A389-1429762DA24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134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2B592-1A17-417A-8CFF-BB522123F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D4226-5D1B-4021-88D2-27DD3BCF68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ED2C9C-F314-4CCB-AAB0-F0B7CEDB96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43955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CF2BD4-3099-4413-AE67-38243C7DB4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C5FBB6-FB89-486F-9BF8-8F14C4D1EC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43955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316F23-07ED-43F0-9BD5-8F6398670B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4E7AA-586C-4B13-A389-1429762DA24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5870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06D77-332E-4483-AAB5-DD9F9EF0C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0D8B378-6192-43BF-B31B-4835045A6C2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08638" y="1849438"/>
            <a:ext cx="6583362" cy="33020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48DB3A6-CCA2-4870-A323-033306F8F3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1849438"/>
            <a:ext cx="4578350" cy="330200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C9FC73-1847-4979-9B5D-D9E59F62D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4E7AA-586C-4B13-A389-1429762DA24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9313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CAE7F-6533-4069-8AAA-35DFBF4C3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76ADA4-64EA-49CF-8707-2F0B6D4F1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43201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ED617E-D9DE-4CE8-B65E-87959D358F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4662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87E0CC-1A1C-4861-BDAF-EF4CC28760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4E7AA-586C-4B13-A389-1429762DA24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0625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6B795-4551-4892-BDA9-BB5EF646C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1A80E8-B6F0-436C-8626-D07C6FB452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7008812" cy="471162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31CB76-B78C-4A20-84A9-69D867BB6E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36520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E8ED20-8062-40E1-950F-CBE3819940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4E7AA-586C-4B13-A389-1429762DA24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327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FAF8D16-D80A-4CB6-B9F9-B6F5D66BF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3552B30-7A45-4576-934E-9AE6540922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001556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63B3F2-D259-4B2D-B1A2-380B31158D1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2C6A05-D8D1-44C9-878E-EDE3FC43A0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127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4C44B8D1-9F6F-4014-8445-0B4C49009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0918B54-B165-4755-BE7A-A085C769E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506603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B1392F9-35D6-4CD5-AEA0-91273D3F4A3C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72202" y="1825625"/>
            <a:ext cx="5181600" cy="3506603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EB0654F-0269-494C-98F0-3283A29ACA3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2C6A05-D8D1-44C9-878E-EDE3FC43A0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219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2698555-9940-4EB7-A686-C22E91CD5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8E60D12-30DB-446D-BF31-F167948B87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DDF733E-E00C-437A-AE0A-8E8E5BA592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2859051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3F948005-17BB-46D3-9677-3766F07861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0B581D24-290F-4074-9A3E-B9BCD09620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2859051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F9D9922-A659-469D-B4D9-A7EA985539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2C6A05-D8D1-44C9-878E-EDE3FC43A0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110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8E34A77-37BB-4BF3-9D7A-79AB5E751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7EE699DF-587B-4810-B56E-EA154F0E8B8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08638" y="1849438"/>
            <a:ext cx="6583362" cy="3302000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35BDC6FA-B1CD-4FC6-9888-E66EDED929D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1849438"/>
            <a:ext cx="4578350" cy="330200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7B03234-8F25-429B-82D9-DECDB3540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C6A05-D8D1-44C9-878E-EDE3FC43A0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672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DA60F77-6D5A-45B4-90B8-214D7BA66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7BDAC51-C64A-4C06-9E86-38C7AC565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43201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167B2790-AA41-4571-A12E-1364A4BF81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4662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F8FCDCD-F128-49F2-8AEC-E85E674329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2C6A05-D8D1-44C9-878E-EDE3FC43A0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764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42019883-9167-4C57-A1E0-36FFCB97F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3A94749B-B34F-42CE-A1B2-905A20F19C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7008812" cy="471162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855D150-BFCA-4FE7-A79C-2CA3A61C24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36520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1912D31-7980-43CE-B6C6-D027AE727DA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2C6A05-D8D1-44C9-878E-EDE3FC43A0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307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9B0BE-86DF-4F6D-9695-42F8739220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64465"/>
            <a:ext cx="9144000" cy="786809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6EB438-DCC4-4947-A9DA-38DDD07A07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235754"/>
            <a:ext cx="9144000" cy="480864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EF952D-624F-419B-B843-811A9B9E0E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4E7AA-586C-4B13-A389-1429762DA24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050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06E9A-B34F-4B71-A6B8-D8968C12E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4C9AC-4235-4209-A24C-8BA29A66F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54512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FC7671-28B7-4084-B2EE-71698325CD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4E7AA-586C-4B13-A389-1429762DA24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595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2.svg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A488A3D8-CF47-4546-940D-5B749F980C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 r="12879" b="7360"/>
          <a:stretch/>
        </p:blipFill>
        <p:spPr>
          <a:xfrm>
            <a:off x="7810500" y="1041748"/>
            <a:ext cx="4381500" cy="465904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6735E12-E053-470D-BD72-30D4D84AC7CB}"/>
              </a:ext>
            </a:extLst>
          </p:cNvPr>
          <p:cNvSpPr/>
          <p:nvPr userDrawn="1"/>
        </p:nvSpPr>
        <p:spPr>
          <a:xfrm>
            <a:off x="0" y="5700793"/>
            <a:ext cx="12192000" cy="1157207"/>
          </a:xfrm>
          <a:prstGeom prst="rect">
            <a:avLst/>
          </a:prstGeom>
          <a:solidFill>
            <a:srgbClr val="002F6D"/>
          </a:solidFill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2F755134-ED20-4A2D-810F-7E5FA4795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7B8663F-59C3-4047-89AF-08F90FB32F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0015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5" name="Picture 14" descr="California Community Colleges logo">
            <a:extLst>
              <a:ext uri="{FF2B5EF4-FFF2-40B4-BE49-F238E27FC236}">
                <a16:creationId xmlns:a16="http://schemas.microsoft.com/office/drawing/2014/main" id="{4D1F41B8-A97E-4305-AE95-D2889CE83444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320140" y="6001350"/>
            <a:ext cx="1579813" cy="596917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0584A05-C9BB-4E27-8BD0-58F6EE1314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1023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fld id="{8F2C6A05-D8D1-44C9-878E-EDE3FC43A0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617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2F6D"/>
          </a:solidFill>
          <a:latin typeface="Source Sans Pro" panose="020B0503030403020204" pitchFamily="34" charset="0"/>
          <a:ea typeface="Source Sans Pro" panose="020B0503030403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53575A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53575A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53575A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3575A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3575A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889376D1-4608-4787-BE58-B2E914F26C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 r="12879" b="7360"/>
          <a:stretch/>
        </p:blipFill>
        <p:spPr>
          <a:xfrm>
            <a:off x="7810500" y="1041748"/>
            <a:ext cx="4381500" cy="465904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2E5279-6BB5-4200-B623-E50AF74A5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705A94-6AAA-4E19-916C-A4F16D9F3F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704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 descr="California Community Colleges logo">
            <a:extLst>
              <a:ext uri="{FF2B5EF4-FFF2-40B4-BE49-F238E27FC236}">
                <a16:creationId xmlns:a16="http://schemas.microsoft.com/office/drawing/2014/main" id="{F4BB0571-4F9D-46DF-8EFE-445155A934C1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320140" y="6001350"/>
            <a:ext cx="1579813" cy="596918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170D472-E2B6-4FB4-807D-3388763161BF}"/>
              </a:ext>
            </a:extLst>
          </p:cNvPr>
          <p:cNvCxnSpPr/>
          <p:nvPr userDrawn="1"/>
        </p:nvCxnSpPr>
        <p:spPr>
          <a:xfrm>
            <a:off x="0" y="5699720"/>
            <a:ext cx="12192000" cy="0"/>
          </a:xfrm>
          <a:prstGeom prst="line">
            <a:avLst/>
          </a:prstGeom>
          <a:ln w="12700">
            <a:solidFill>
              <a:srgbClr val="E3E5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E797C6-3A1E-4029-A027-67C28BED6C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11724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3575A"/>
                </a:solidFill>
              </a:defRPr>
            </a:lvl1pPr>
          </a:lstStyle>
          <a:p>
            <a:fld id="{7934E7AA-586C-4B13-A389-1429762DA24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91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6" r:id="rId3"/>
    <p:sldLayoutId id="2147483677" r:id="rId4"/>
    <p:sldLayoutId id="2147483678" r:id="rId5"/>
    <p:sldLayoutId id="2147483680" r:id="rId6"/>
    <p:sldLayoutId id="2147483681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2F6D"/>
          </a:solidFill>
          <a:latin typeface="Source Sans Pro" panose="020B0503030403020204" pitchFamily="34" charset="0"/>
          <a:ea typeface="Source Sans Pro" panose="020B0503030403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53575A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53575A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53575A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3575A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3575A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Community College Athlete Name, Image, and Likeness Working Group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pPr algn="ctr"/>
            <a:r>
              <a:rPr lang="en-US" sz="2000" dirty="0">
                <a:solidFill>
                  <a:schemeClr val="bg2">
                    <a:lumMod val="75000"/>
                  </a:schemeClr>
                </a:solidFill>
              </a:rPr>
              <a:t>Bagley-Keene Open Meeting Act Training</a:t>
            </a:r>
          </a:p>
          <a:p>
            <a:endParaRPr lang="en-US" sz="2000" dirty="0">
              <a:solidFill>
                <a:schemeClr val="bg2">
                  <a:lumMod val="75000"/>
                </a:schemeClr>
              </a:solidFill>
            </a:endParaRPr>
          </a:p>
          <a:p>
            <a:pPr algn="ctr">
              <a:lnSpc>
                <a:spcPct val="60000"/>
              </a:lnSpc>
            </a:pP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Fermin Villegas</a:t>
            </a:r>
          </a:p>
          <a:p>
            <a:pPr algn="ctr">
              <a:lnSpc>
                <a:spcPct val="60000"/>
              </a:lnSpc>
            </a:pP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Deputy Counsel</a:t>
            </a:r>
          </a:p>
          <a:p>
            <a:pPr algn="ctr">
              <a:lnSpc>
                <a:spcPct val="60000"/>
              </a:lnSpc>
            </a:pP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California Community Colleges</a:t>
            </a:r>
          </a:p>
          <a:p>
            <a:pPr algn="ctr">
              <a:lnSpc>
                <a:spcPct val="60000"/>
              </a:lnSpc>
            </a:pP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Chancellor’s Office</a:t>
            </a:r>
            <a:endParaRPr lang="en-US" dirty="0"/>
          </a:p>
        </p:txBody>
      </p:sp>
      <p:pic>
        <p:nvPicPr>
          <p:cNvPr id="1027" name="Picture 3" descr="Photograph of California Community Colleges Board of Governors Table. Three chairs with placards list the following names: Erik E Skinner Acting Chancellor, Geoffrey L. Baum President, Cecelia V Estoland Vice President. 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35575" y="1003300"/>
            <a:ext cx="6067425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00164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Public’s Right to Attend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81200" y="1447802"/>
            <a:ext cx="8229600" cy="4001654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Public access required at all locations</a:t>
            </a:r>
          </a:p>
          <a:p>
            <a:r>
              <a:rPr lang="en-US" dirty="0"/>
              <a:t>Opportunity to address the body on each agenda item or any matter within the subject matter jurisdiction of body</a:t>
            </a:r>
          </a:p>
          <a:p>
            <a:r>
              <a:rPr lang="en-US" dirty="0"/>
              <a:t>Any person may record the proceedings via audio recorder, video recorder or still motion camera</a:t>
            </a:r>
          </a:p>
          <a:p>
            <a:r>
              <a:rPr lang="en-US" dirty="0"/>
              <a:t>No conditions may be set for attendance at or participation in a public meeting</a:t>
            </a:r>
          </a:p>
          <a:p>
            <a:pPr lvl="1"/>
            <a:r>
              <a:rPr lang="en-US" dirty="0"/>
              <a:t>Sign-in/Self-identification not required </a:t>
            </a:r>
          </a:p>
          <a:p>
            <a:pPr lvl="1"/>
            <a:r>
              <a:rPr lang="en-US" dirty="0"/>
              <a:t>Cannot prohibit criticism of state body</a:t>
            </a:r>
          </a:p>
          <a:p>
            <a:pPr lvl="1"/>
            <a:r>
              <a:rPr lang="en-US" dirty="0"/>
              <a:t>But:  May limit time per speaker if necessary</a:t>
            </a:r>
          </a:p>
          <a:p>
            <a:r>
              <a:rPr lang="en-US" dirty="0"/>
              <a:t>All meetings must comply with the ADA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138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 &amp; Emergency Meetings 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sz="quarter" idx="1"/>
          </p:nvPr>
        </p:nvSpPr>
        <p:spPr>
          <a:xfrm>
            <a:off x="1981200" y="1371601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/>
              <a:t>48 hours notice</a:t>
            </a:r>
          </a:p>
          <a:p>
            <a:r>
              <a:rPr lang="en-US" dirty="0"/>
              <a:t>Limited purposes</a:t>
            </a:r>
          </a:p>
          <a:p>
            <a:r>
              <a:rPr lang="en-US" dirty="0"/>
              <a:t>Finding required on 2/3 Vote:</a:t>
            </a:r>
          </a:p>
          <a:p>
            <a:pPr lvl="1"/>
            <a:r>
              <a:rPr lang="en-US" dirty="0"/>
              <a:t>10-day notice would impose a substantial hardship on the state body, or </a:t>
            </a:r>
          </a:p>
          <a:p>
            <a:pPr lvl="1"/>
            <a:r>
              <a:rPr lang="en-US" dirty="0"/>
              <a:t>where immediate action is required to protect the public interest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9515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447801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/>
              <a:t>Any votes must be recorded to show the vote count.</a:t>
            </a:r>
          </a:p>
          <a:p>
            <a:r>
              <a:rPr lang="en-US" dirty="0"/>
              <a:t>The body may also vote by roll call vote.</a:t>
            </a:r>
          </a:p>
        </p:txBody>
      </p:sp>
    </p:spTree>
    <p:extLst>
      <p:ext uri="{BB962C8B-B14F-4D97-AF65-F5344CB8AC3E}">
        <p14:creationId xmlns:p14="http://schemas.microsoft.com/office/powerpoint/2010/main" val="7760681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COVID-19 Pandemic Exceptions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447801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/>
              <a:t>Governor’s Executive Orders (N-29-20)</a:t>
            </a:r>
          </a:p>
          <a:p>
            <a:pPr lvl="1"/>
            <a:r>
              <a:rPr lang="en-US" dirty="0"/>
              <a:t>No requirement of a meeting site with access</a:t>
            </a:r>
          </a:p>
          <a:p>
            <a:pPr lvl="1"/>
            <a:r>
              <a:rPr lang="en-US" dirty="0"/>
              <a:t>Video or teleconference without public attendance</a:t>
            </a:r>
          </a:p>
          <a:p>
            <a:pPr lvl="1"/>
            <a:r>
              <a:rPr lang="en-US" dirty="0"/>
              <a:t>Public comment opportunity required</a:t>
            </a:r>
          </a:p>
          <a:p>
            <a:pPr lvl="1"/>
            <a:r>
              <a:rPr lang="en-US" dirty="0"/>
              <a:t>Public notice must indicate special procedures for virtual attendance and how to comment</a:t>
            </a:r>
          </a:p>
          <a:p>
            <a:pPr lvl="1"/>
            <a:r>
              <a:rPr lang="en-US" dirty="0"/>
              <a:t>ADA Accessibility must be provided through closed captioning on request</a:t>
            </a:r>
          </a:p>
          <a:p>
            <a:pPr lvl="1"/>
            <a:r>
              <a:rPr lang="en-US" dirty="0"/>
              <a:t>Roll call votes required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5946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summary…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773382"/>
            <a:ext cx="8229600" cy="3694545"/>
          </a:xfrm>
        </p:spPr>
        <p:txBody>
          <a:bodyPr>
            <a:normAutofit/>
          </a:bodyPr>
          <a:lstStyle/>
          <a:p>
            <a:r>
              <a:rPr lang="en-US" dirty="0"/>
              <a:t>Simple general rule:</a:t>
            </a:r>
          </a:p>
          <a:p>
            <a:pPr lvl="1"/>
            <a:r>
              <a:rPr lang="en-US" dirty="0"/>
              <a:t>Conduct the public’s business in public…</a:t>
            </a:r>
          </a:p>
          <a:p>
            <a:pPr lvl="1"/>
            <a:r>
              <a:rPr lang="en-US" dirty="0"/>
              <a:t>After giving the public notice and an opportunity to participate.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489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“It is the public policy of this state that public agencies exist to aid in the conduct of the people’s business and the </a:t>
            </a:r>
            <a:r>
              <a:rPr lang="en-US" u="sng" dirty="0"/>
              <a:t>proceedings of public agencies be conducted openly so that the public may remain informed</a:t>
            </a:r>
            <a:r>
              <a:rPr lang="en-US" dirty="0"/>
              <a:t>.”</a:t>
            </a:r>
          </a:p>
          <a:p>
            <a:pPr marL="0" indent="0">
              <a:buNone/>
            </a:pPr>
            <a:r>
              <a:rPr lang="en-US" dirty="0"/>
              <a:t>				- Gov. Code section 11120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729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BODIES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en-US" dirty="0"/>
              <a:t>“All </a:t>
            </a:r>
            <a:r>
              <a:rPr lang="en-US" u="sng" dirty="0">
                <a:solidFill>
                  <a:schemeClr val="accent1"/>
                </a:solidFill>
              </a:rPr>
              <a:t>meetings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/>
              <a:t>of a </a:t>
            </a:r>
            <a:r>
              <a:rPr lang="en-US" u="sng" dirty="0">
                <a:solidFill>
                  <a:schemeClr val="accent1"/>
                </a:solidFill>
              </a:rPr>
              <a:t>state body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/>
              <a:t>shall be </a:t>
            </a:r>
            <a:r>
              <a:rPr lang="en-US" u="sng" dirty="0">
                <a:solidFill>
                  <a:schemeClr val="accent1"/>
                </a:solidFill>
              </a:rPr>
              <a:t>open and public</a:t>
            </a:r>
            <a:r>
              <a:rPr lang="en-US" dirty="0"/>
              <a:t> and all persons shall be permitted to attend any meeting of a state body except as otherwise provided in this article.”  </a:t>
            </a:r>
          </a:p>
          <a:p>
            <a:pPr marL="0" indent="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en-US" dirty="0"/>
              <a:t>				       -Gov. Code section 11123(a)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435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Is this a “State Body?”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81200" y="1295401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en-US" dirty="0"/>
              <a:t>“State Bodies” include:</a:t>
            </a:r>
          </a:p>
          <a:p>
            <a:pPr lvl="1"/>
            <a:r>
              <a:rPr lang="en-US" b="1" dirty="0"/>
              <a:t>Multi-member bodies</a:t>
            </a:r>
          </a:p>
          <a:p>
            <a:pPr lvl="1"/>
            <a:r>
              <a:rPr lang="en-US" dirty="0"/>
              <a:t>Advisory bodies </a:t>
            </a:r>
          </a:p>
          <a:p>
            <a:pPr lvl="1"/>
            <a:r>
              <a:rPr lang="en-US" dirty="0"/>
              <a:t>Delegated bodies </a:t>
            </a:r>
          </a:p>
          <a:p>
            <a:r>
              <a:rPr lang="en-US" dirty="0"/>
              <a:t>“Multi-member bodies”</a:t>
            </a:r>
          </a:p>
          <a:p>
            <a:pPr lvl="1"/>
            <a:r>
              <a:rPr lang="en-US" dirty="0"/>
              <a:t>Two-part test:  </a:t>
            </a:r>
          </a:p>
          <a:p>
            <a:pPr lvl="2"/>
            <a:r>
              <a:rPr lang="en-US" dirty="0"/>
              <a:t>1)  The body is </a:t>
            </a:r>
            <a:r>
              <a:rPr lang="en-US" b="1" dirty="0"/>
              <a:t>created by statute</a:t>
            </a:r>
            <a:r>
              <a:rPr lang="en-US" dirty="0"/>
              <a:t> or required by law to conduct official meetings; and</a:t>
            </a:r>
          </a:p>
          <a:p>
            <a:pPr lvl="2"/>
            <a:r>
              <a:rPr lang="en-US" dirty="0"/>
              <a:t>2)  The body </a:t>
            </a:r>
            <a:r>
              <a:rPr lang="en-US" b="1" dirty="0"/>
              <a:t>consists of two or more members</a:t>
            </a:r>
            <a:r>
              <a:rPr lang="en-US" dirty="0"/>
              <a:t>.</a:t>
            </a:r>
          </a:p>
          <a:p>
            <a:r>
              <a:rPr lang="en-US" dirty="0"/>
              <a:t>CC Athlete Name, Image, and Likeness Working Group</a:t>
            </a:r>
          </a:p>
          <a:p>
            <a:pPr lvl="1"/>
            <a:r>
              <a:rPr lang="en-US" dirty="0"/>
              <a:t>Created by statute:  Ed. Code § 67457 (SB 206)</a:t>
            </a:r>
          </a:p>
          <a:p>
            <a:pPr lvl="1"/>
            <a:r>
              <a:rPr lang="en-US" dirty="0"/>
              <a:t>Consists of a minimum of 9 members: Ed. Code § 67457(a)(1)</a:t>
            </a:r>
          </a:p>
        </p:txBody>
      </p:sp>
    </p:spTree>
    <p:extLst>
      <p:ext uri="{BB962C8B-B14F-4D97-AF65-F5344CB8AC3E}">
        <p14:creationId xmlns:p14="http://schemas.microsoft.com/office/powerpoint/2010/main" val="160946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Is this a “Meeting?”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81200" y="1295401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/>
              <a:t>“Any congregation of a majority of the members of a state body at the same time and place to </a:t>
            </a:r>
            <a:r>
              <a:rPr lang="en-US" u="sng" dirty="0">
                <a:solidFill>
                  <a:srgbClr val="0070C0"/>
                </a:solidFill>
              </a:rPr>
              <a:t>hear, discuss, or deliberate</a:t>
            </a:r>
            <a:r>
              <a:rPr lang="en-US" dirty="0"/>
              <a:t> upon any item that is within the subject matter jurisdiction of the state body to which it pertains.” (Gov. Code § 11122.5(a))</a:t>
            </a:r>
          </a:p>
          <a:p>
            <a:r>
              <a:rPr lang="en-US" dirty="0"/>
              <a:t>Bagley-Keene is not limited to “meetings” where a final decision is made!</a:t>
            </a:r>
          </a:p>
          <a:p>
            <a:pPr lvl="2"/>
            <a:r>
              <a:rPr lang="en-US" dirty="0"/>
              <a:t>“HEAR”</a:t>
            </a:r>
          </a:p>
          <a:p>
            <a:pPr lvl="2"/>
            <a:r>
              <a:rPr lang="en-US" dirty="0"/>
              <a:t>“DISCUSS” </a:t>
            </a:r>
          </a:p>
          <a:p>
            <a:pPr lvl="2"/>
            <a:r>
              <a:rPr lang="en-US" dirty="0"/>
              <a:t>“DELIBERATE”</a:t>
            </a:r>
          </a:p>
        </p:txBody>
      </p:sp>
    </p:spTree>
    <p:extLst>
      <p:ext uri="{BB962C8B-B14F-4D97-AF65-F5344CB8AC3E}">
        <p14:creationId xmlns:p14="http://schemas.microsoft.com/office/powerpoint/2010/main" val="350148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Serial Meetings 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sz="quarter" idx="1"/>
          </p:nvPr>
        </p:nvSpPr>
        <p:spPr>
          <a:xfrm>
            <a:off x="1981200" y="1371601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“Any use of direct communication, personal intermediaries, or technological devices that is employed by a majority of the members of the state body to develop a collective concurrence as to action to be taken on an item by the members of the state body </a:t>
            </a:r>
            <a:r>
              <a:rPr lang="en-US" b="1" i="1" u="sng" dirty="0"/>
              <a:t>is prohibited</a:t>
            </a:r>
            <a:r>
              <a:rPr lang="en-US" dirty="0"/>
              <a:t>.” (Gov. Code § 11122.5(b))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Common Types of Serial Meetings:	</a:t>
            </a:r>
          </a:p>
          <a:p>
            <a:pPr lvl="1"/>
            <a:r>
              <a:rPr lang="en-US" dirty="0"/>
              <a:t>Daisy Chain</a:t>
            </a:r>
          </a:p>
          <a:p>
            <a:pPr lvl="1"/>
            <a:r>
              <a:rPr lang="en-US" dirty="0"/>
              <a:t>Hub and Spoke</a:t>
            </a:r>
          </a:p>
          <a:p>
            <a:pPr lvl="1"/>
            <a:r>
              <a:rPr lang="en-US" dirty="0"/>
              <a:t>Email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593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Meetings – Exceptions to the Rule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sz="quarter" idx="1"/>
          </p:nvPr>
        </p:nvSpPr>
        <p:spPr>
          <a:xfrm>
            <a:off x="1981200" y="1371601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/>
              <a:t>Individual Contacts</a:t>
            </a:r>
          </a:p>
          <a:p>
            <a:pPr lvl="1"/>
            <a:r>
              <a:rPr lang="en-US" dirty="0"/>
              <a:t>But beware the serial meeting!</a:t>
            </a:r>
          </a:p>
          <a:p>
            <a:r>
              <a:rPr lang="en-US" dirty="0"/>
              <a:t>Social or Ceremonial Occasions</a:t>
            </a:r>
          </a:p>
          <a:p>
            <a:pPr lvl="1"/>
            <a:r>
              <a:rPr lang="en-US" dirty="0"/>
              <a:t>So long as business of the state body is not discussed</a:t>
            </a:r>
          </a:p>
          <a:p>
            <a:r>
              <a:rPr lang="en-US" dirty="0"/>
              <a:t>Conferences and Retreats</a:t>
            </a:r>
          </a:p>
          <a:p>
            <a:pPr lvl="1"/>
            <a:r>
              <a:rPr lang="en-US" dirty="0"/>
              <a:t>So long as open to the public and involve subject matter of general interest to the public</a:t>
            </a:r>
          </a:p>
          <a:p>
            <a:r>
              <a:rPr lang="en-US" dirty="0"/>
              <a:t>Meetings of Another Legislative Body</a:t>
            </a:r>
          </a:p>
          <a:p>
            <a:pPr lvl="1"/>
            <a:r>
              <a:rPr lang="en-US" dirty="0"/>
              <a:t>Meeting must be open to the public and properly noticed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989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Notice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sz="quarter" idx="1"/>
          </p:nvPr>
        </p:nvSpPr>
        <p:spPr>
          <a:xfrm>
            <a:off x="2013526" y="1371601"/>
            <a:ext cx="8197273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Notice of Meeting</a:t>
            </a:r>
          </a:p>
          <a:p>
            <a:pPr lvl="1"/>
            <a:r>
              <a:rPr lang="en-US" dirty="0"/>
              <a:t>Posted online and at meeting location at least 10 days in advance</a:t>
            </a:r>
          </a:p>
          <a:p>
            <a:pPr lvl="2"/>
            <a:r>
              <a:rPr lang="en-US" i="1" dirty="0"/>
              <a:t>N.B.</a:t>
            </a:r>
            <a:r>
              <a:rPr lang="en-US" dirty="0"/>
              <a:t> only 3 Days under the Brown Act (local bodies)</a:t>
            </a:r>
          </a:p>
          <a:p>
            <a:pPr lvl="1"/>
            <a:r>
              <a:rPr lang="en-US" dirty="0"/>
              <a:t>Must be provided to individuals who request notice in writing</a:t>
            </a:r>
          </a:p>
          <a:p>
            <a:pPr lvl="1"/>
            <a:r>
              <a:rPr lang="en-US" dirty="0"/>
              <a:t>Must include date, time, and location of meeting and name, address, and telephone number of contact person for more information</a:t>
            </a:r>
          </a:p>
          <a:p>
            <a:r>
              <a:rPr lang="en-US" dirty="0"/>
              <a:t>Agenda</a:t>
            </a:r>
          </a:p>
          <a:p>
            <a:pPr lvl="1"/>
            <a:r>
              <a:rPr lang="en-US" dirty="0"/>
              <a:t>Items to be discussed at the meeting</a:t>
            </a:r>
          </a:p>
          <a:p>
            <a:pPr lvl="1"/>
            <a:r>
              <a:rPr lang="en-US" dirty="0"/>
              <a:t>Each item must be sufficiently described to allow public to determine whether to attend the meeting – a brief description sufficient</a:t>
            </a:r>
          </a:p>
          <a:p>
            <a:pPr lvl="1"/>
            <a:r>
              <a:rPr lang="en-US" dirty="0"/>
              <a:t>Closed session items must reference specific statutory authority</a:t>
            </a:r>
          </a:p>
          <a:p>
            <a:r>
              <a:rPr lang="en-US" dirty="0"/>
              <a:t>Notice, agenda, and supporting documents are public records and must be made available to the public</a:t>
            </a:r>
          </a:p>
          <a:p>
            <a:r>
              <a:rPr lang="en-US" dirty="0"/>
              <a:t>No fees allowed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023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Authorized Closed Session Topics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447801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/>
              <a:t>The Bagley-Keene Act authorizes closed sessions for specific topics, including: </a:t>
            </a:r>
          </a:p>
          <a:p>
            <a:pPr lvl="1"/>
            <a:r>
              <a:rPr lang="en-US" dirty="0"/>
              <a:t>Existing or anticipated litigation</a:t>
            </a:r>
          </a:p>
          <a:p>
            <a:pPr lvl="1"/>
            <a:r>
              <a:rPr lang="en-US" dirty="0"/>
              <a:t>Real property negotiations</a:t>
            </a:r>
          </a:p>
          <a:p>
            <a:pPr lvl="1"/>
            <a:r>
              <a:rPr lang="en-US" dirty="0"/>
              <a:t>Public employee appointments, evaluation and discipline</a:t>
            </a:r>
          </a:p>
          <a:p>
            <a:pPr lvl="1"/>
            <a:r>
              <a:rPr lang="en-US" dirty="0"/>
              <a:t>Labor negotiations</a:t>
            </a:r>
          </a:p>
          <a:p>
            <a:pPr lvl="1"/>
            <a:r>
              <a:rPr lang="en-US" dirty="0"/>
              <a:t>Threats to security</a:t>
            </a:r>
          </a:p>
          <a:p>
            <a:r>
              <a:rPr lang="en-US" u="sng" dirty="0"/>
              <a:t>No</a:t>
            </a:r>
            <a:r>
              <a:rPr lang="en-US" dirty="0"/>
              <a:t> exemption for embarrassing, difficult, sensitive, uncomfortable, or controversial topics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579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alifornia Community Colleges - Blue">
  <a:themeElements>
    <a:clrScheme name="CCC 2018">
      <a:dk1>
        <a:srgbClr val="002F6D"/>
      </a:dk1>
      <a:lt1>
        <a:srgbClr val="FFFFFF"/>
      </a:lt1>
      <a:dk2>
        <a:srgbClr val="555759"/>
      </a:dk2>
      <a:lt2>
        <a:srgbClr val="0066BA"/>
      </a:lt2>
      <a:accent1>
        <a:srgbClr val="002F6D"/>
      </a:accent1>
      <a:accent2>
        <a:srgbClr val="FFB600"/>
      </a:accent2>
      <a:accent3>
        <a:srgbClr val="717271"/>
      </a:accent3>
      <a:accent4>
        <a:srgbClr val="002755"/>
      </a:accent4>
      <a:accent5>
        <a:srgbClr val="0066BA"/>
      </a:accent5>
      <a:accent6>
        <a:srgbClr val="40B4E5"/>
      </a:accent6>
      <a:hlink>
        <a:srgbClr val="0066BA"/>
      </a:hlink>
      <a:folHlink>
        <a:srgbClr val="002F6D"/>
      </a:folHlink>
    </a:clrScheme>
    <a:fontScheme name="CCCCO Refresh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alifornia Community Colleges - Primary (White)">
  <a:themeElements>
    <a:clrScheme name="CCC 2018">
      <a:dk1>
        <a:srgbClr val="002F6D"/>
      </a:dk1>
      <a:lt1>
        <a:srgbClr val="FFFFFF"/>
      </a:lt1>
      <a:dk2>
        <a:srgbClr val="555759"/>
      </a:dk2>
      <a:lt2>
        <a:srgbClr val="0066BA"/>
      </a:lt2>
      <a:accent1>
        <a:srgbClr val="002F6D"/>
      </a:accent1>
      <a:accent2>
        <a:srgbClr val="FFB600"/>
      </a:accent2>
      <a:accent3>
        <a:srgbClr val="717271"/>
      </a:accent3>
      <a:accent4>
        <a:srgbClr val="002755"/>
      </a:accent4>
      <a:accent5>
        <a:srgbClr val="0066BA"/>
      </a:accent5>
      <a:accent6>
        <a:srgbClr val="40B4E5"/>
      </a:accent6>
      <a:hlink>
        <a:srgbClr val="0066BA"/>
      </a:hlink>
      <a:folHlink>
        <a:srgbClr val="002F6D"/>
      </a:folHlink>
    </a:clrScheme>
    <a:fontScheme name="CCCCO Refresh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E4BCF4D8983C40A36124FC3310ACB6" ma:contentTypeVersion="9" ma:contentTypeDescription="Create a new document." ma:contentTypeScope="" ma:versionID="47667ca2bef121c2a75052f95a3a59f4">
  <xsd:schema xmlns:xsd="http://www.w3.org/2001/XMLSchema" xmlns:xs="http://www.w3.org/2001/XMLSchema" xmlns:p="http://schemas.microsoft.com/office/2006/metadata/properties" xmlns:ns3="c879b346-0b7d-453e-989e-4db3ade23c72" targetNamespace="http://schemas.microsoft.com/office/2006/metadata/properties" ma:root="true" ma:fieldsID="63e2c2e4f162dad8184e509585dbfaff" ns3:_="">
    <xsd:import namespace="c879b346-0b7d-453e-989e-4db3ade23c7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79b346-0b7d-453e-989e-4db3ade23c7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8E5EB09-284C-4FF8-BD11-8FD7CFB4AA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879b346-0b7d-453e-989e-4db3ade23c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4545F2A-0473-4A93-9FD9-1C0AD76EC4C1}">
  <ds:schemaRefs>
    <ds:schemaRef ds:uri="http://schemas.microsoft.com/office/infopath/2007/PartnerControls"/>
    <ds:schemaRef ds:uri="http://schemas.microsoft.com/office/2006/documentManagement/types"/>
    <ds:schemaRef ds:uri="c879b346-0b7d-453e-989e-4db3ade23c72"/>
    <ds:schemaRef ds:uri="http://purl.org/dc/elements/1.1/"/>
    <ds:schemaRef ds:uri="http://purl.org/dc/dcmitype/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10851E4-D378-4289-A098-8ADFD2692C8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Digital_Futures_Webinar_Template</Template>
  <TotalTime>2649</TotalTime>
  <Words>835</Words>
  <Application>Microsoft Office PowerPoint</Application>
  <PresentationFormat>Widescreen</PresentationFormat>
  <Paragraphs>107</Paragraphs>
  <Slides>14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Source Sans Pro</vt:lpstr>
      <vt:lpstr>Calibri</vt:lpstr>
      <vt:lpstr>California Community Colleges - Blue</vt:lpstr>
      <vt:lpstr>California Community Colleges - Primary (White)</vt:lpstr>
      <vt:lpstr>Community College Athlete Name, Image, and Likeness Working Group</vt:lpstr>
      <vt:lpstr>POLICY</vt:lpstr>
      <vt:lpstr>STATE BODIES</vt:lpstr>
      <vt:lpstr>Is this a “State Body?” </vt:lpstr>
      <vt:lpstr>Is this a “Meeting?” </vt:lpstr>
      <vt:lpstr>Serial Meetings </vt:lpstr>
      <vt:lpstr>Meetings – Exceptions to the Rule</vt:lpstr>
      <vt:lpstr>Public Notice</vt:lpstr>
      <vt:lpstr>Authorized Closed Session Topics</vt:lpstr>
      <vt:lpstr>The Public’s Right to Attend</vt:lpstr>
      <vt:lpstr>Special &amp; Emergency Meetings </vt:lpstr>
      <vt:lpstr>Voting</vt:lpstr>
      <vt:lpstr>COVID-19 Pandemic Exceptions</vt:lpstr>
      <vt:lpstr>In summary…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 Galucki</dc:creator>
  <cp:lastModifiedBy>Garcia, David</cp:lastModifiedBy>
  <cp:revision>116</cp:revision>
  <cp:lastPrinted>2019-10-05T01:31:09Z</cp:lastPrinted>
  <dcterms:created xsi:type="dcterms:W3CDTF">2018-04-10T19:34:47Z</dcterms:created>
  <dcterms:modified xsi:type="dcterms:W3CDTF">2020-08-12T15:47:07Z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0x0101009AE4BCF4D8983C40A36124FC3310ACB6</vt:lpwstr>
  </property>
</Properties>
</file>