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86" r:id="rId4"/>
    <p:sldMasterId id="2147483682" r:id="rId5"/>
    <p:sldMasterId id="2147483672" r:id="rId6"/>
    <p:sldMasterId id="2147483803" r:id="rId7"/>
  </p:sldMasterIdLst>
  <p:notesMasterIdLst>
    <p:notesMasterId r:id="rId28"/>
  </p:notesMasterIdLst>
  <p:handoutMasterIdLst>
    <p:handoutMasterId r:id="rId29"/>
  </p:handoutMasterIdLst>
  <p:sldIdLst>
    <p:sldId id="284" r:id="rId8"/>
    <p:sldId id="332" r:id="rId9"/>
    <p:sldId id="333" r:id="rId10"/>
    <p:sldId id="290" r:id="rId11"/>
    <p:sldId id="334" r:id="rId12"/>
    <p:sldId id="335" r:id="rId13"/>
    <p:sldId id="277" r:id="rId14"/>
    <p:sldId id="291" r:id="rId15"/>
    <p:sldId id="337" r:id="rId16"/>
    <p:sldId id="339" r:id="rId17"/>
    <p:sldId id="259" r:id="rId18"/>
    <p:sldId id="273" r:id="rId19"/>
    <p:sldId id="274" r:id="rId20"/>
    <p:sldId id="328" r:id="rId21"/>
    <p:sldId id="340" r:id="rId22"/>
    <p:sldId id="306" r:id="rId23"/>
    <p:sldId id="336" r:id="rId24"/>
    <p:sldId id="338" r:id="rId25"/>
    <p:sldId id="329" r:id="rId26"/>
    <p:sldId id="272" r:id="rId27"/>
  </p:sldIdLst>
  <p:sldSz cx="12192000" cy="6858000"/>
  <p:notesSz cx="7004050" cy="9290050"/>
  <p:embeddedFontLst>
    <p:embeddedFont>
      <p:font typeface="Montserrat Medium" panose="020F0502020204030204" pitchFamily="2" charset="0"/>
      <p:regular r:id="rId30"/>
      <p:italic r:id="rId31"/>
    </p:embeddedFont>
    <p:embeddedFont>
      <p:font typeface="Source Sans Pro" panose="020B050303040302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" userDrawn="1">
          <p15:clr>
            <a:srgbClr val="A4A3A4"/>
          </p15:clr>
        </p15:guide>
        <p15:guide id="2" pos="6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50F6C6-7D7F-138C-631E-79264132CA1B}" name="Maldonado, Lupe" initials="ML" userId="S::lmaldonado@cccco.edu::c971160f-a7c9-4cb7-85af-095c5455153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000000"/>
    <a:srgbClr val="53575A"/>
    <a:srgbClr val="002F6D"/>
    <a:srgbClr val="336699"/>
    <a:srgbClr val="E3E5E5"/>
    <a:srgbClr val="EAEAEA"/>
    <a:srgbClr val="E7E7E7"/>
    <a:srgbClr val="C4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98" d="100"/>
          <a:sy n="98" d="100"/>
        </p:scale>
        <p:origin x="90" y="192"/>
      </p:cViewPr>
      <p:guideLst>
        <p:guide orient="horz" pos="624"/>
        <p:guide pos="648"/>
      </p:guideLst>
    </p:cSldViewPr>
  </p:slideViewPr>
  <p:outlineViewPr>
    <p:cViewPr>
      <p:scale>
        <a:sx n="33" d="100"/>
        <a:sy n="33" d="100"/>
      </p:scale>
      <p:origin x="0" y="-74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738" y="111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font" Target="fonts/font5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B019FB-593D-4275-A3B5-1DB4D2B355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764C7F-BDC6-4D64-8395-004DA5AB16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7341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F4A46059-6C88-4AA4-A97C-579F1A0DEB00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6ADE41-A083-4BA5-849F-E236975496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173AA-1E36-4444-B047-839691ABC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7341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A7AEA9F6-6142-4242-851B-79E9B1DDD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435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37CA2C80-5EFD-481C-A353-80B44931313E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7"/>
            <a:ext cx="5603240" cy="3657957"/>
          </a:xfrm>
          <a:prstGeom prst="rect">
            <a:avLst/>
          </a:prstGeom>
        </p:spPr>
        <p:txBody>
          <a:bodyPr vert="horz" lIns="93104" tIns="46552" rIns="93104" bIns="4655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0437968D-5969-4CC4-A63D-C90CD4C34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573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67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6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9B40AE-8B73-4102-A6DA-0A017B1E2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710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45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2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71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69B0BE-86DF-4F6D-9695-42F873922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36EB438-DCC4-4947-A9DA-38DDD07A0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73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C2909F9-20DD-4BD6-99A8-0BFC1ED66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382415-6ABB-4402-9BED-B55896826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3150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FAF8D16-D80A-4CB6-B9F9-B6F5D66B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552B30-7A45-4576-934E-9AE654092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015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127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C44B8D1-9F6F-4014-8445-0B4C4900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18B54-B165-4755-BE7A-A085C769E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066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1392F9-35D6-4CD5-AEA0-91273D3F4A3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2" y="1825625"/>
            <a:ext cx="5181600" cy="35066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219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2698555-9940-4EB7-A686-C22E91CD5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24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E60D12-30DB-446D-BF31-F167948B8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DDF733E-E00C-437A-AE0A-8E8E5BA59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59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F948005-17BB-46D3-9677-3766F0786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0B581D24-290F-4074-9A3E-B9BCD0962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59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110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8E34A77-37BB-4BF3-9D7A-79AB5E75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5BDC6FA-B1CD-4FC6-9888-E66EDED929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849438"/>
            <a:ext cx="4578350" cy="330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7EE699DF-587B-4810-B56E-EA154F0E8B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08638" y="1849438"/>
            <a:ext cx="6583362" cy="330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72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DA60F77-6D5A-45B4-90B8-214D7BA66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BDAC51-C64A-4C06-9E86-38C7AC565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320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67B2790-AA41-4571-A12E-1364A4BF8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176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2019883-9167-4C57-A1E0-36FFCB97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A94749B-B34F-42CE-A1B2-905A20F19C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7008812" cy="47116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55D150-BFCA-4FE7-A79C-2CA3A61C2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652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5307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9B0BE-86DF-4F6D-9695-42F8739220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9748" y="1739900"/>
            <a:ext cx="6641949" cy="2573570"/>
          </a:xfrm>
        </p:spPr>
        <p:txBody>
          <a:bodyPr tIns="0" anchor="t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EB438-DCC4-4947-A9DA-38DDD07A07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9749" y="4325765"/>
            <a:ext cx="6655352" cy="876808"/>
          </a:xfrm>
        </p:spPr>
        <p:txBody>
          <a:bodyPr lIns="457200" rIns="45720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9748" y="5202573"/>
            <a:ext cx="6642652" cy="460375"/>
          </a:xfrm>
        </p:spPr>
        <p:txBody>
          <a:bodyPr lIns="457200" rIns="4572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Date</a:t>
            </a:r>
          </a:p>
        </p:txBody>
      </p:sp>
      <p:grpSp>
        <p:nvGrpSpPr>
          <p:cNvPr id="10" name="Group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0" y="0"/>
            <a:ext cx="4939748" cy="6927574"/>
            <a:chOff x="0" y="0"/>
            <a:chExt cx="4939748" cy="692757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4084983" cy="6927574"/>
            </a:xfrm>
            <a:prstGeom prst="rect">
              <a:avLst/>
            </a:prstGeom>
            <a:solidFill>
              <a:srgbClr val="002F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093304" y="1828800"/>
              <a:ext cx="3846444" cy="3846443"/>
            </a:xfrm>
            <a:prstGeom prst="rect">
              <a:avLst/>
            </a:prstGeom>
            <a:solidFill>
              <a:srgbClr val="FFB6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Picture Placeholder 1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14400"/>
            <a:ext cx="4681538" cy="4502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50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&quot;&quot;"/>
          <p:cNvSpPr/>
          <p:nvPr userDrawn="1"/>
        </p:nvSpPr>
        <p:spPr>
          <a:xfrm>
            <a:off x="0" y="691117"/>
            <a:ext cx="4939748" cy="5092996"/>
          </a:xfrm>
          <a:prstGeom prst="rect">
            <a:avLst/>
          </a:prstGeom>
          <a:solidFill>
            <a:srgbClr val="002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684102"/>
            <a:ext cx="4939748" cy="1165963"/>
          </a:xfrm>
        </p:spPr>
        <p:txBody>
          <a:bodyPr lIns="457200" tIns="457200" rIns="45720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1849438"/>
            <a:ext cx="4940300" cy="3935412"/>
          </a:xfrm>
        </p:spPr>
        <p:txBody>
          <a:bodyPr lIns="457200" tIns="228600" rIns="228600" bIns="2286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2825" y="0"/>
            <a:ext cx="6099175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18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&quot;&quot;"/>
          <p:cNvSpPr/>
          <p:nvPr userDrawn="1"/>
        </p:nvSpPr>
        <p:spPr>
          <a:xfrm>
            <a:off x="0" y="0"/>
            <a:ext cx="12192000" cy="6927574"/>
          </a:xfrm>
          <a:prstGeom prst="rect">
            <a:avLst/>
          </a:prstGeom>
          <a:solidFill>
            <a:srgbClr val="002F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 descr="&quot;&quot;"/>
          <p:cNvSpPr/>
          <p:nvPr userDrawn="1"/>
        </p:nvSpPr>
        <p:spPr>
          <a:xfrm>
            <a:off x="1093304" y="1828800"/>
            <a:ext cx="3846444" cy="3846443"/>
          </a:xfrm>
          <a:prstGeom prst="rect">
            <a:avLst/>
          </a:prstGeom>
          <a:solidFill>
            <a:srgbClr val="FFB6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ction #">
            <a:extLst>
              <a:ext uri="{FF2B5EF4-FFF2-40B4-BE49-F238E27FC236}">
                <a16:creationId xmlns:a16="http://schemas.microsoft.com/office/drawing/2014/main" id="{E769B0BE-86DF-4F6D-9695-42F8739220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39748" y="1739901"/>
            <a:ext cx="7252252" cy="1143000"/>
          </a:xfrm>
        </p:spPr>
        <p:txBody>
          <a:bodyPr tIns="228600" anchor="t">
            <a:normAutofit/>
          </a:bodyPr>
          <a:lstStyle>
            <a:lvl1pPr algn="l">
              <a:defRPr sz="6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US"/>
              <a:t>Section #</a:t>
            </a:r>
          </a:p>
        </p:txBody>
      </p:sp>
      <p:sp>
        <p:nvSpPr>
          <p:cNvPr id="3" name="Section Title">
            <a:extLst>
              <a:ext uri="{FF2B5EF4-FFF2-40B4-BE49-F238E27FC236}">
                <a16:creationId xmlns:a16="http://schemas.microsoft.com/office/drawing/2014/main" id="{236EB438-DCC4-4947-A9DA-38DDD07A07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39748" y="2882901"/>
            <a:ext cx="7252252" cy="2108200"/>
          </a:xfrm>
        </p:spPr>
        <p:txBody>
          <a:bodyPr lIns="457200" rIns="457200">
            <a:no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sp>
        <p:nvSpPr>
          <p:cNvPr id="2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4939748" y="4991100"/>
            <a:ext cx="7252252" cy="684143"/>
          </a:xfrm>
        </p:spPr>
        <p:txBody>
          <a:bodyPr lIns="457200" rIns="45720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0" y="914400"/>
            <a:ext cx="4681538" cy="4502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52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308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On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1828800"/>
            <a:ext cx="12192000" cy="40703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45959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Two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Left"/>
          <p:cNvSpPr>
            <a:spLocks noGrp="1"/>
          </p:cNvSpPr>
          <p:nvPr>
            <p:ph type="body" sz="quarter" idx="12"/>
          </p:nvPr>
        </p:nvSpPr>
        <p:spPr>
          <a:xfrm>
            <a:off x="0" y="1828800"/>
            <a:ext cx="6065838" cy="4019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Right"/>
          <p:cNvSpPr>
            <a:spLocks noGrp="1"/>
          </p:cNvSpPr>
          <p:nvPr>
            <p:ph type="body" sz="quarter" idx="13"/>
          </p:nvPr>
        </p:nvSpPr>
        <p:spPr>
          <a:xfrm>
            <a:off x="6096000" y="1828800"/>
            <a:ext cx="6096000" cy="4019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One Over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Full"/>
          <p:cNvSpPr>
            <a:spLocks noGrp="1"/>
          </p:cNvSpPr>
          <p:nvPr>
            <p:ph type="body" sz="quarter" idx="12"/>
          </p:nvPr>
        </p:nvSpPr>
        <p:spPr>
          <a:xfrm>
            <a:off x="0" y="1371600"/>
            <a:ext cx="12192000" cy="1006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Left"/>
          <p:cNvSpPr>
            <a:spLocks noGrp="1"/>
          </p:cNvSpPr>
          <p:nvPr>
            <p:ph type="body" sz="quarter" idx="13"/>
          </p:nvPr>
        </p:nvSpPr>
        <p:spPr>
          <a:xfrm>
            <a:off x="0" y="2378075"/>
            <a:ext cx="6065838" cy="3473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Right"/>
          <p:cNvSpPr>
            <a:spLocks noGrp="1"/>
          </p:cNvSpPr>
          <p:nvPr>
            <p:ph type="body" sz="quarter" idx="14"/>
          </p:nvPr>
        </p:nvSpPr>
        <p:spPr>
          <a:xfrm>
            <a:off x="6065838" y="2378075"/>
            <a:ext cx="6126162" cy="3473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68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On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C7671-28B7-4084-B2EE-71698325C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1828800"/>
            <a:ext cx="12192000" cy="40703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45959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Two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Left"/>
          <p:cNvSpPr>
            <a:spLocks noGrp="1"/>
          </p:cNvSpPr>
          <p:nvPr>
            <p:ph type="body" sz="quarter" idx="12"/>
          </p:nvPr>
        </p:nvSpPr>
        <p:spPr>
          <a:xfrm>
            <a:off x="0" y="1828800"/>
            <a:ext cx="6065838" cy="4019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Right"/>
          <p:cNvSpPr>
            <a:spLocks noGrp="1"/>
          </p:cNvSpPr>
          <p:nvPr>
            <p:ph type="body" sz="quarter" idx="13"/>
          </p:nvPr>
        </p:nvSpPr>
        <p:spPr>
          <a:xfrm>
            <a:off x="6096000" y="1828800"/>
            <a:ext cx="6096000" cy="4019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4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One Over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12879" b="-1364"/>
          <a:stretch/>
        </p:blipFill>
        <p:spPr>
          <a:xfrm>
            <a:off x="7810500" y="1041748"/>
            <a:ext cx="4381500" cy="50977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Full"/>
          <p:cNvSpPr>
            <a:spLocks noGrp="1"/>
          </p:cNvSpPr>
          <p:nvPr>
            <p:ph type="body" sz="quarter" idx="12"/>
          </p:nvPr>
        </p:nvSpPr>
        <p:spPr>
          <a:xfrm>
            <a:off x="0" y="1371600"/>
            <a:ext cx="12192000" cy="1006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Left"/>
          <p:cNvSpPr>
            <a:spLocks noGrp="1"/>
          </p:cNvSpPr>
          <p:nvPr>
            <p:ph type="body" sz="quarter" idx="13"/>
          </p:nvPr>
        </p:nvSpPr>
        <p:spPr>
          <a:xfrm>
            <a:off x="0" y="2378075"/>
            <a:ext cx="6065838" cy="3473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Right"/>
          <p:cNvSpPr>
            <a:spLocks noGrp="1"/>
          </p:cNvSpPr>
          <p:nvPr>
            <p:ph type="body" sz="quarter" idx="14"/>
          </p:nvPr>
        </p:nvSpPr>
        <p:spPr>
          <a:xfrm>
            <a:off x="6065838" y="2378075"/>
            <a:ext cx="6126162" cy="3473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68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0" y="1371600"/>
            <a:ext cx="12192000" cy="8969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609600" y="2269120"/>
            <a:ext cx="10972800" cy="3701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C7671-28B7-4084-B2EE-71698325C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39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Small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6D77-332E-4483-AAB5-DD9F9EF0C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0" y="1832610"/>
            <a:ext cx="6035675" cy="40195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6035675" y="1828800"/>
            <a:ext cx="5486400" cy="4023360"/>
          </a:xfrm>
        </p:spPr>
        <p:txBody>
          <a:bodyPr rIns="0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Insert Photo, Graph, or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C9FC73-1847-4979-9B5D-D9E59F62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31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Large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126480" cy="1825625"/>
          </a:xfrm>
        </p:spPr>
        <p:txBody>
          <a:bodyPr lIns="457200" tIns="457200" rIns="228600" bIns="228600"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0" y="1825625"/>
            <a:ext cx="6126163" cy="41560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126163" y="495300"/>
            <a:ext cx="5486400" cy="5486400"/>
          </a:xfrm>
        </p:spPr>
        <p:txBody>
          <a:bodyPr/>
          <a:lstStyle>
            <a:lvl1pPr marL="0" indent="0">
              <a:buNone/>
              <a:defRPr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06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Large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520" y="-1"/>
            <a:ext cx="6126480" cy="1825625"/>
          </a:xfrm>
        </p:spPr>
        <p:txBody>
          <a:bodyPr lIns="457200" tIns="457200" rIns="228600" bIns="228600"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065838" y="1825625"/>
            <a:ext cx="6126162" cy="41560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558800" y="495300"/>
            <a:ext cx="5486400" cy="5486400"/>
          </a:xfrm>
        </p:spPr>
        <p:txBody>
          <a:bodyPr/>
          <a:lstStyle>
            <a:lvl1pPr marL="0" indent="0">
              <a:buNone/>
              <a:defRPr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0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Symb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9817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Full Length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2825" cy="1825625"/>
          </a:xfrm>
        </p:spPr>
        <p:txBody>
          <a:bodyPr lIns="457200" tIns="457200" rIns="228600" bIns="228600"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825625"/>
            <a:ext cx="6092825" cy="40544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6092825" y="0"/>
            <a:ext cx="6099175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2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0" y="1371600"/>
            <a:ext cx="12192000" cy="1006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400" y="2377440"/>
            <a:ext cx="5394960" cy="3474720"/>
          </a:xfrm>
        </p:spPr>
        <p:txBody>
          <a:bodyPr lIns="0" rIns="68580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065520" y="2377440"/>
            <a:ext cx="5486400" cy="3474720"/>
          </a:xfrm>
        </p:spPr>
        <p:txBody>
          <a:bodyPr l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016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Left">
            <a:extLst>
              <a:ext uri="{FF2B5EF4-FFF2-40B4-BE49-F238E27FC236}">
                <a16:creationId xmlns:a16="http://schemas.microsoft.com/office/drawing/2014/main" id="{7EED4226-5D1B-4021-88D2-27DD3BCF6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" y="1828800"/>
            <a:ext cx="60350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Left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0" y="2663825"/>
            <a:ext cx="6035040" cy="3200400"/>
          </a:xfrm>
        </p:spPr>
        <p:txBody>
          <a:bodyPr rIns="68580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Photo, Graph or Chart</a:t>
            </a:r>
          </a:p>
          <a:p>
            <a:pPr lvl="0"/>
            <a:endParaRPr lang="en-US"/>
          </a:p>
        </p:txBody>
      </p:sp>
      <p:sp>
        <p:nvSpPr>
          <p:cNvPr id="5" name="Text Placeholder Right">
            <a:extLst>
              <a:ext uri="{FF2B5EF4-FFF2-40B4-BE49-F238E27FC236}">
                <a16:creationId xmlns:a16="http://schemas.microsoft.com/office/drawing/2014/main" id="{71CF2BD4-3099-4413-AE67-38243C7DB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65520" y="1828800"/>
            <a:ext cx="61264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Right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065520" y="2663825"/>
            <a:ext cx="6126480" cy="3200400"/>
          </a:xfrm>
        </p:spPr>
        <p:txBody>
          <a:bodyPr l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16F23-07ED-43F0-9BD5-8F6398670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870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AE7F-6533-4069-8AAA-35DFBF4C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2F6D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D617E-D9DE-4CE8-B65E-87959D35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  <a:solidFill>
            <a:srgbClr val="002F6D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6ADA4-64EA-49CF-8707-2F0B6D4F17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091596"/>
            <a:ext cx="6172200" cy="44320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7E0CC-1A1C-4861-BDAF-EF4CC28760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62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FACAE7F-6533-4069-8AAA-35DFBF4C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2F6D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1ED617E-D9DE-4CE8-B65E-87959D35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  <a:solidFill>
            <a:srgbClr val="002F6D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A80E8-B6F0-436C-8626-D07C6FB45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400800" cy="50664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8ED20-8062-40E1-950F-CBE3819940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27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&quot;&quot;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 descr="&quot;&quot;"/>
          <p:cNvSpPr/>
          <p:nvPr userDrawn="1"/>
        </p:nvSpPr>
        <p:spPr>
          <a:xfrm>
            <a:off x="467139" y="1003852"/>
            <a:ext cx="5267739" cy="5257800"/>
          </a:xfrm>
          <a:prstGeom prst="rect">
            <a:avLst/>
          </a:prstGeom>
          <a:solidFill>
            <a:srgbClr val="FFB6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560388"/>
            <a:ext cx="5267325" cy="5278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/>
          </p:nvPr>
        </p:nvSpPr>
        <p:spPr>
          <a:xfrm>
            <a:off x="5735638" y="3956392"/>
            <a:ext cx="6456362" cy="14278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495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&quot;&quot;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Logo" descr="California Community Colleg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1379163"/>
            <a:ext cx="9696450" cy="1266825"/>
          </a:xfrm>
          <a:prstGeom prst="rect">
            <a:avLst/>
          </a:prstGeom>
        </p:spPr>
      </p:pic>
      <p:sp>
        <p:nvSpPr>
          <p:cNvPr id="10" name="Thank You"/>
          <p:cNvSpPr txBox="1"/>
          <p:nvPr userDrawn="1"/>
        </p:nvSpPr>
        <p:spPr>
          <a:xfrm>
            <a:off x="0" y="280504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/>
          </p:nvPr>
        </p:nvSpPr>
        <p:spPr>
          <a:xfrm>
            <a:off x="0" y="3956392"/>
            <a:ext cx="12191999" cy="14278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Web Address"/>
          <p:cNvSpPr txBox="1"/>
          <p:nvPr userDrawn="1"/>
        </p:nvSpPr>
        <p:spPr>
          <a:xfrm>
            <a:off x="0" y="5765800"/>
            <a:ext cx="12191999" cy="368300"/>
          </a:xfrm>
          <a:prstGeom prst="rect">
            <a:avLst/>
          </a:prstGeom>
          <a:noFill/>
        </p:spPr>
        <p:txBody>
          <a:bodyPr wrap="square" lIns="685800" rIns="685800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www.cccco.edu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442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C7671-28B7-4084-B2EE-71698325C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30940" y="6155346"/>
            <a:ext cx="36576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606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69B0BE-86DF-4F6D-9695-42F873922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36EB438-DCC4-4947-A9DA-38DDD07A0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53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17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15205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7448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Symb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6426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15205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5603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No Symb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15205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8749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DB2B592-1A17-417A-8CFF-BB522123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ED4226-5D1B-4021-88D2-27DD3BCF6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2ED2C9C-F314-4CCB-AAB0-F0B7CEDB9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43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1CF2BD4-3099-4413-AE67-38243C7DB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DC5FBB6-FB89-486F-9BF8-8F14C4D1E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43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6366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FA06D77-332E-4483-AAB5-DD9F9EF0C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48DB3A6-CCA2-4870-A323-033306F8F3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1849438"/>
            <a:ext cx="4578350" cy="330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D8B378-6192-43BF-B31B-4835045A6C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08638" y="1849438"/>
            <a:ext cx="6583362" cy="330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7550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FACAE7F-6533-4069-8AAA-35DFBF4C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1ED617E-D9DE-4CE8-B65E-87959D35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76ADA4-64EA-49CF-8707-2F0B6D4F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36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7324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716B795-4551-4892-BDA9-BB5EF646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C31CB76-B78C-4A20-84A9-69D867BB6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65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A1A80E8-B6F0-436C-8626-D07C6FB45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7008812" cy="4435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4E7AA-586C-4B13-A389-1429762DA2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3575A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3408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&quot;&quot;"/>
          <p:cNvSpPr/>
          <p:nvPr userDrawn="1"/>
        </p:nvSpPr>
        <p:spPr>
          <a:xfrm>
            <a:off x="0" y="691117"/>
            <a:ext cx="4939748" cy="5092996"/>
          </a:xfrm>
          <a:prstGeom prst="rect">
            <a:avLst/>
          </a:prstGeom>
          <a:solidFill>
            <a:srgbClr val="002F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684102"/>
            <a:ext cx="4939748" cy="1165963"/>
          </a:xfrm>
        </p:spPr>
        <p:txBody>
          <a:bodyPr lIns="457200" tIns="457200" rIns="45720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1849438"/>
            <a:ext cx="4940300" cy="3935412"/>
          </a:xfrm>
        </p:spPr>
        <p:txBody>
          <a:bodyPr lIns="457200" tIns="228600" rIns="228600" bIns="2286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2825" y="0"/>
            <a:ext cx="6099175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80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0" y="1371600"/>
            <a:ext cx="12192000" cy="8969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609600" y="2269120"/>
            <a:ext cx="10972800" cy="3701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Photo, Graph or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C7671-28B7-4084-B2EE-71698325C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152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235873" y="6418877"/>
            <a:ext cx="513600" cy="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lvl="1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lvl="2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lvl="3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lvl="4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lvl="5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lvl="6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lvl="7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lvl="8" indent="0" algn="ctr" rtl="0">
              <a:spcBef>
                <a:spcPts val="0"/>
              </a:spcBef>
              <a:buNone/>
              <a:defRPr sz="1067" b="0" i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1866900" y="2500439"/>
            <a:ext cx="4229200" cy="18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4000" rIns="0" bIns="0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114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No Symb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15205" y="1825625"/>
            <a:ext cx="5038596" cy="35066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46610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 descr="California Community Colleg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0" y="696196"/>
            <a:ext cx="5599154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69B0BE-86DF-4F6D-9695-42F873922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9748" y="1739900"/>
            <a:ext cx="6641949" cy="2573570"/>
          </a:xfrm>
        </p:spPr>
        <p:txBody>
          <a:bodyPr tIns="0" anchor="t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EB438-DCC4-4947-A9DA-38DDD07A0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9749" y="4325765"/>
            <a:ext cx="6655352" cy="876808"/>
          </a:xfrm>
        </p:spPr>
        <p:txBody>
          <a:bodyPr lIns="457200" rIns="45720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4939748" y="5202573"/>
            <a:ext cx="6642652" cy="460375"/>
          </a:xfrm>
        </p:spPr>
        <p:txBody>
          <a:bodyPr lIns="457200" rIns="4572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Date</a:t>
            </a:r>
          </a:p>
        </p:txBody>
      </p:sp>
      <p:grpSp>
        <p:nvGrpSpPr>
          <p:cNvPr id="10" name="Group 9" descr="&quot;&quot;"/>
          <p:cNvGrpSpPr/>
          <p:nvPr userDrawn="1"/>
        </p:nvGrpSpPr>
        <p:grpSpPr>
          <a:xfrm>
            <a:off x="0" y="0"/>
            <a:ext cx="4939748" cy="6927574"/>
            <a:chOff x="0" y="0"/>
            <a:chExt cx="4939748" cy="692757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4084983" cy="6927574"/>
            </a:xfrm>
            <a:prstGeom prst="rect">
              <a:avLst/>
            </a:prstGeom>
            <a:solidFill>
              <a:srgbClr val="002F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093304" y="1828800"/>
              <a:ext cx="3846444" cy="3846443"/>
            </a:xfrm>
            <a:prstGeom prst="rect">
              <a:avLst/>
            </a:prstGeom>
            <a:solidFill>
              <a:srgbClr val="FFB6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F952D-624F-419B-B843-811A9B9E0E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0" y="914400"/>
            <a:ext cx="4681538" cy="4502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91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1_Comparis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07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DB2B592-1A17-417A-8CFF-BB522123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ED4226-5D1B-4021-88D2-27DD3BCF6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2ED2C9C-F314-4CCB-AAB0-F0B7CEDB9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43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1CF2BD4-3099-4413-AE67-38243C7DB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DC5FBB6-FB89-486F-9BF8-8F14C4D1E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43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4989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FA06D77-332E-4483-AAB5-DD9F9EF0C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48DB3A6-CCA2-4870-A323-033306F8F3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1849438"/>
            <a:ext cx="4578350" cy="330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D8B378-6192-43BF-B31B-4835045A6C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08638" y="1849438"/>
            <a:ext cx="6583362" cy="330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7978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FACAE7F-6533-4069-8AAA-35DFBF4C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1ED617E-D9DE-4CE8-B65E-87959D35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76ADA4-64EA-49CF-8707-2F0B6D4F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36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543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0" descr="&quot;&quot;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716B795-4551-4892-BDA9-BB5EF646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C31CB76-B78C-4A20-84A9-69D867BB6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65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A1A80E8-B6F0-436C-8626-D07C6FB45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7008812" cy="4435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795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ifornia Community Colleges logo">
            <a:extLst>
              <a:ext uri="{FF2B5EF4-FFF2-40B4-BE49-F238E27FC236}">
                <a16:creationId xmlns:a16="http://schemas.microsoft.com/office/drawing/2014/main" id="{F4BB0571-4F9D-46DF-8EFE-445155A934C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0140" y="6001350"/>
            <a:ext cx="1579813" cy="59691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70D472-E2B6-4FB4-807D-3388763161BF}"/>
              </a:ext>
            </a:extLst>
          </p:cNvPr>
          <p:cNvCxnSpPr/>
          <p:nvPr userDrawn="1"/>
        </p:nvCxnSpPr>
        <p:spPr>
          <a:xfrm>
            <a:off x="0" y="5699720"/>
            <a:ext cx="12192000" cy="0"/>
          </a:xfrm>
          <a:prstGeom prst="line">
            <a:avLst/>
          </a:prstGeom>
          <a:ln w="12700">
            <a:solidFill>
              <a:srgbClr val="E3E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297841F-B74C-447A-954F-87A6A05B51A1}"/>
              </a:ext>
            </a:extLst>
          </p:cNvPr>
          <p:cNvSpPr txBox="1"/>
          <p:nvPr userDrawn="1"/>
        </p:nvSpPr>
        <p:spPr>
          <a:xfrm>
            <a:off x="9814460" y="62806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85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ln>
            <a:noFill/>
          </a:ln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&quot;&quot;">
            <a:extLst>
              <a:ext uri="{FF2B5EF4-FFF2-40B4-BE49-F238E27FC236}">
                <a16:creationId xmlns:a16="http://schemas.microsoft.com/office/drawing/2014/main" id="{A488A3D8-CF47-4546-940D-5B749F980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Rectangle 6" descr="&quot;&quot;">
            <a:extLst>
              <a:ext uri="{FF2B5EF4-FFF2-40B4-BE49-F238E27FC236}">
                <a16:creationId xmlns:a16="http://schemas.microsoft.com/office/drawing/2014/main" id="{D6735E12-E053-470D-BD72-30D4D84AC7CB}"/>
              </a:ext>
            </a:extLst>
          </p:cNvPr>
          <p:cNvSpPr/>
          <p:nvPr userDrawn="1"/>
        </p:nvSpPr>
        <p:spPr>
          <a:xfrm>
            <a:off x="0" y="5700793"/>
            <a:ext cx="12192000" cy="1157207"/>
          </a:xfrm>
          <a:prstGeom prst="rect">
            <a:avLst/>
          </a:prstGeom>
          <a:solidFill>
            <a:srgbClr val="002F6D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F755134-ED20-4A2D-810F-7E5FA479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7B8663F-59C3-4047-89AF-08F90FB32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001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 descr="California Community Colleges logo">
            <a:extLst>
              <a:ext uri="{FF2B5EF4-FFF2-40B4-BE49-F238E27FC236}">
                <a16:creationId xmlns:a16="http://schemas.microsoft.com/office/drawing/2014/main" id="{4D1F41B8-A97E-4305-AE95-D2889CE834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0140" y="6001350"/>
            <a:ext cx="1579813" cy="59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1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E5279-6BB5-4200-B623-E50AF74A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800"/>
          </a:xfrm>
          <a:prstGeom prst="rect">
            <a:avLst/>
          </a:prstGeom>
        </p:spPr>
        <p:txBody>
          <a:bodyPr vert="horz" lIns="457200" tIns="457200" rIns="45720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05A94-6AAA-4E19-916C-A4F16D9F3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825624"/>
            <a:ext cx="12192000" cy="4175725"/>
          </a:xfrm>
          <a:prstGeom prst="rect">
            <a:avLst/>
          </a:prstGeom>
        </p:spPr>
        <p:txBody>
          <a:bodyPr vert="horz" lIns="685800" tIns="45720" rIns="685800" bIns="2286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California Community Colleges logo">
            <a:extLst>
              <a:ext uri="{FF2B5EF4-FFF2-40B4-BE49-F238E27FC236}">
                <a16:creationId xmlns:a16="http://schemas.microsoft.com/office/drawing/2014/main" id="{F4BB0571-4F9D-46DF-8EFE-445155A934C1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320140" y="6001350"/>
            <a:ext cx="1579813" cy="5969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F89281-C9A8-4646-BE47-E747BC19B073}"/>
              </a:ext>
            </a:extLst>
          </p:cNvPr>
          <p:cNvSpPr txBox="1"/>
          <p:nvPr userDrawn="1"/>
        </p:nvSpPr>
        <p:spPr>
          <a:xfrm>
            <a:off x="9814460" y="62806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91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55" r:id="rId2"/>
    <p:sldLayoutId id="2147483760" r:id="rId3"/>
    <p:sldLayoutId id="2147483800" r:id="rId4"/>
    <p:sldLayoutId id="2147483801" r:id="rId5"/>
    <p:sldLayoutId id="2147483802" r:id="rId6"/>
    <p:sldLayoutId id="2147483674" r:id="rId7"/>
    <p:sldLayoutId id="2147483676" r:id="rId8"/>
    <p:sldLayoutId id="2147483798" r:id="rId9"/>
    <p:sldLayoutId id="2147483797" r:id="rId10"/>
    <p:sldLayoutId id="2147483678" r:id="rId11"/>
    <p:sldLayoutId id="2147483758" r:id="rId12"/>
    <p:sldLayoutId id="2147483757" r:id="rId13"/>
    <p:sldLayoutId id="2147483756" r:id="rId14"/>
    <p:sldLayoutId id="2147483796" r:id="rId15"/>
    <p:sldLayoutId id="2147483677" r:id="rId16"/>
    <p:sldLayoutId id="2147483680" r:id="rId17"/>
    <p:sldLayoutId id="2147483681" r:id="rId18"/>
    <p:sldLayoutId id="2147483759" r:id="rId19"/>
    <p:sldLayoutId id="2147483761" r:id="rId20"/>
    <p:sldLayoutId id="2147483799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ln>
            <a:noFill/>
          </a:ln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ifornia Community Colleges logo">
            <a:extLst>
              <a:ext uri="{FF2B5EF4-FFF2-40B4-BE49-F238E27FC236}">
                <a16:creationId xmlns:a16="http://schemas.microsoft.com/office/drawing/2014/main" id="{F4BB0571-4F9D-46DF-8EFE-445155A934C1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20140" y="6001350"/>
            <a:ext cx="1579813" cy="59691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70D472-E2B6-4FB4-807D-3388763161BF}"/>
              </a:ext>
            </a:extLst>
          </p:cNvPr>
          <p:cNvCxnSpPr/>
          <p:nvPr userDrawn="1"/>
        </p:nvCxnSpPr>
        <p:spPr>
          <a:xfrm>
            <a:off x="0" y="5699720"/>
            <a:ext cx="12192000" cy="0"/>
          </a:xfrm>
          <a:prstGeom prst="line">
            <a:avLst/>
          </a:prstGeom>
          <a:ln w="12700">
            <a:solidFill>
              <a:srgbClr val="E3E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9F03465-1427-46BC-AD34-8B8654F9474A}"/>
              </a:ext>
            </a:extLst>
          </p:cNvPr>
          <p:cNvSpPr txBox="1"/>
          <p:nvPr userDrawn="1"/>
        </p:nvSpPr>
        <p:spPr>
          <a:xfrm>
            <a:off x="9814460" y="62806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71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ln>
            <a:noFill/>
          </a:ln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isweb.cccco.edu/perkinsv/Core_Indicator_Reports/Forms_All.aspx" TargetMode="External"/><Relationship Id="rId2" Type="http://schemas.openxmlformats.org/officeDocument/2006/relationships/hyperlink" Target="https://www.calpassplus.org/LaunchBoard/Home.aspx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cccco.edu/About-Us/Chancellors-Office/Divisions/Workforce-and-Economic-Development/Career-Education-Practices/Perkins-V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perkinssupport@cccco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9.jpeg"/><Relationship Id="rId4" Type="http://schemas.openxmlformats.org/officeDocument/2006/relationships/hyperlink" Target="https://www.cccco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927CEA-8276-4B64-8619-2CEBD1042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kern="1200" dirty="0">
                <a:ln>
                  <a:noFill/>
                </a:ln>
                <a:solidFill>
                  <a:srgbClr val="002F6D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How to Use/Utilize </a:t>
            </a:r>
            <a:br>
              <a:rPr lang="en-US" sz="4400" b="1" kern="1200" dirty="0">
                <a:ln>
                  <a:noFill/>
                </a:ln>
                <a:solidFill>
                  <a:srgbClr val="002F6D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r>
              <a:rPr lang="en-US" sz="4400" b="1" kern="1200" dirty="0">
                <a:ln>
                  <a:noFill/>
                </a:ln>
                <a:solidFill>
                  <a:srgbClr val="002F6D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Perkins V Core Indicator Reports to Support Program Improvement and Student Outcomes</a:t>
            </a:r>
            <a:endParaRPr lang="en-US" dirty="0"/>
          </a:p>
        </p:txBody>
      </p:sp>
      <p:pic>
        <p:nvPicPr>
          <p:cNvPr id="7" name="Logo" descr="California Community Colleges Logo">
            <a:extLst>
              <a:ext uri="{FF2B5EF4-FFF2-40B4-BE49-F238E27FC236}">
                <a16:creationId xmlns:a16="http://schemas.microsoft.com/office/drawing/2014/main" id="{87711650-B826-40F3-9148-357B52236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0" y="696196"/>
            <a:ext cx="5599154" cy="731520"/>
          </a:xfrm>
          <a:prstGeom prst="rect">
            <a:avLst/>
          </a:prstGeom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1BF4C347-36D5-9112-3BD6-A98616DC7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9749" y="4952863"/>
            <a:ext cx="6769989" cy="1281376"/>
          </a:xfrm>
        </p:spPr>
        <p:txBody>
          <a:bodyPr vert="horz" lIns="457200" tIns="45720" rIns="457200" bIns="228600" rtlCol="0" anchor="t">
            <a:spAutoFit/>
          </a:bodyPr>
          <a:lstStyle/>
          <a:p>
            <a:r>
              <a:rPr lang="en-US" dirty="0">
                <a:latin typeface="Source Sans Pro"/>
              </a:rPr>
              <a:t>Office of Equitable Student Learning, Experience, and Impact</a:t>
            </a:r>
          </a:p>
          <a:p>
            <a:r>
              <a:rPr lang="en-US" dirty="0">
                <a:latin typeface="Source Sans Pro"/>
              </a:rPr>
              <a:t>Workforce and Economic Development Division</a:t>
            </a:r>
            <a:endParaRPr lang="en-US" dirty="0"/>
          </a:p>
          <a:p>
            <a:r>
              <a:rPr lang="en-US" dirty="0">
                <a:latin typeface="Source Sans Pro"/>
              </a:rPr>
              <a:t>October 2022</a:t>
            </a:r>
            <a:endParaRPr lang="en-US" dirty="0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BF43252D-1704-98CC-FAD9-72A75D48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799" y="2424653"/>
            <a:ext cx="3457996" cy="2224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607D62-296D-4585-876B-04A6D44A3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814460" y="62806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611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83FEE9-C6A2-4225-B156-B54C69ED5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12" y="282638"/>
            <a:ext cx="11248587" cy="720662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4400" b="1" kern="12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Perkins Core Indicators of Performance</a:t>
            </a:r>
            <a:endParaRPr lang="en-US" dirty="0">
              <a:effectLst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9334A78A-4191-41AD-AA0D-6DEB4F4B3E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22206"/>
              </p:ext>
            </p:extLst>
          </p:nvPr>
        </p:nvGraphicFramePr>
        <p:xfrm>
          <a:off x="289112" y="1006539"/>
          <a:ext cx="11248587" cy="4860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8702">
                  <a:extLst>
                    <a:ext uri="{9D8B030D-6E8A-4147-A177-3AD203B41FA5}">
                      <a16:colId xmlns:a16="http://schemas.microsoft.com/office/drawing/2014/main" val="2879622868"/>
                    </a:ext>
                  </a:extLst>
                </a:gridCol>
                <a:gridCol w="5419885">
                  <a:extLst>
                    <a:ext uri="{9D8B030D-6E8A-4147-A177-3AD203B41FA5}">
                      <a16:colId xmlns:a16="http://schemas.microsoft.com/office/drawing/2014/main" val="666640546"/>
                    </a:ext>
                  </a:extLst>
                </a:gridCol>
              </a:tblGrid>
              <a:tr h="81948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Perkins 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/>
                        <a:t>Perkins V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703329"/>
                  </a:ext>
                </a:extLst>
              </a:tr>
              <a:tr h="4041379">
                <a:tc>
                  <a:txBody>
                    <a:bodyPr/>
                    <a:lstStyle/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1P1: Technical Skill Attainment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highlight>
                          <a:srgbClr val="FFFF00"/>
                        </a:highlight>
                        <a:latin typeface="+mj-lt"/>
                      </a:endParaRPr>
                    </a:p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latin typeface="+mj-lt"/>
                        </a:rPr>
                        <a:t>2P1: Credential, Certificate or Diploma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latin typeface="+mj-lt"/>
                      </a:endParaRPr>
                    </a:p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latin typeface="+mj-lt"/>
                        </a:rPr>
                        <a:t>3P1: Student Retention or Transfer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latin typeface="+mj-lt"/>
                      </a:endParaRPr>
                    </a:p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latin typeface="+mj-lt"/>
                        </a:rPr>
                        <a:t>4P1: Student Placement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latin typeface="+mj-lt"/>
                      </a:endParaRPr>
                    </a:p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latin typeface="+mj-lt"/>
                        </a:rPr>
                        <a:t>5P1: Nontraditional Participation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latin typeface="+mj-lt"/>
                      </a:endParaRPr>
                    </a:p>
                    <a:p>
                      <a:pPr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i="0" u="none" strike="noStrike" dirty="0">
                          <a:solidFill>
                            <a:srgbClr val="1476A3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5P2: Nontraditional Completion</a:t>
                      </a:r>
                      <a:endParaRPr lang="en-US" sz="2800" b="0" i="0" dirty="0">
                        <a:solidFill>
                          <a:srgbClr val="555555"/>
                        </a:solidFill>
                        <a:effectLst/>
                        <a:highlight>
                          <a:srgbClr val="FFFF00"/>
                        </a:highligh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endParaRPr lang="en-US" sz="2800" b="0" i="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fontAlgn="ctr"/>
                      <a:r>
                        <a:rPr lang="en-US" sz="2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1P1: Postsecondary Placement</a:t>
                      </a:r>
                    </a:p>
                    <a:p>
                      <a:pPr fontAlgn="ctr"/>
                      <a:endParaRPr lang="en-US" sz="2800" b="0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fontAlgn="ctr"/>
                      <a:r>
                        <a:rPr lang="en-US" sz="2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2P1: Earned Recognized Postsecondary Credential</a:t>
                      </a:r>
                    </a:p>
                    <a:p>
                      <a:pPr fontAlgn="ctr"/>
                      <a:endParaRPr lang="en-US" sz="2800" b="0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fontAlgn="ctr"/>
                      <a:r>
                        <a:rPr lang="en-US" sz="2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3P1: Non-traditional Program Concentration</a:t>
                      </a:r>
                      <a:endParaRPr lang="en-US" sz="2800" b="0" i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35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74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6126480" cy="1825625"/>
          </a:xfrm>
        </p:spPr>
        <p:txBody>
          <a:bodyPr vert="horz" lIns="457200" tIns="457200" rIns="228600" bIns="228600" rtlCol="0" anchor="t" anchorCtr="0">
            <a:normAutofit fontScale="90000"/>
          </a:bodyPr>
          <a:lstStyle/>
          <a:p>
            <a:r>
              <a:rPr lang="en-US" sz="4100" kern="1200" dirty="0">
                <a:ln>
                  <a:noFill/>
                </a:ln>
                <a:latin typeface="Source Sans Pro"/>
              </a:rPr>
              <a:t>Core Indicator #1</a:t>
            </a:r>
            <a:r>
              <a:rPr lang="en-US" sz="4100" dirty="0">
                <a:latin typeface="Source Sans Pro"/>
              </a:rPr>
              <a:t>: Postsecondary Retention &amp; Placement </a:t>
            </a:r>
            <a:endParaRPr lang="en-US" sz="4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EAF59-A1B3-88BE-E392-C2C7243DD98C}"/>
              </a:ext>
            </a:extLst>
          </p:cNvPr>
          <p:cNvSpPr txBox="1"/>
          <p:nvPr/>
        </p:nvSpPr>
        <p:spPr>
          <a:xfrm>
            <a:off x="0" y="2000952"/>
            <a:ext cx="6126163" cy="4156075"/>
          </a:xfrm>
          <a:prstGeom prst="rect">
            <a:avLst/>
          </a:prstGeom>
        </p:spPr>
        <p:txBody>
          <a:bodyPr rot="0" spcFirstLastPara="0" vertOverflow="overflow" horzOverflow="overflow" vert="horz" lIns="685800" tIns="45720" rIns="685800" bIns="22860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3575A"/>
                </a:solidFill>
                <a:latin typeface="Source Sans Pro" panose="020B0503030403020204" pitchFamily="34" charset="0"/>
              </a:rPr>
              <a:t>% of CTE concentrators who during the second quarter after program completion: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3575A"/>
                </a:solidFill>
                <a:latin typeface="Source Sans Pro" panose="020B0503030403020204" pitchFamily="34" charset="0"/>
              </a:rPr>
              <a:t>Remain enrolled in postsecondary education;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3575A"/>
                </a:solidFill>
                <a:latin typeface="Source Sans Pro" panose="020B0503030403020204" pitchFamily="34" charset="0"/>
              </a:rPr>
              <a:t>Are in advanced training; OR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3575A"/>
                </a:solidFill>
                <a:latin typeface="Source Sans Pro" panose="020B0503030403020204" pitchFamily="34" charset="0"/>
              </a:rPr>
              <a:t>Who are placed or retained in employment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53575A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E7FB3C2-E557-EB5E-62A3-99E7077D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2"/>
          <a:srcRect/>
          <a:stretch/>
        </p:blipFill>
        <p:spPr>
          <a:xfrm>
            <a:off x="6126163" y="495300"/>
            <a:ext cx="5486400" cy="5486400"/>
          </a:xfrm>
          <a:noFill/>
        </p:spPr>
      </p:pic>
    </p:spTree>
    <p:extLst>
      <p:ext uri="{BB962C8B-B14F-4D97-AF65-F5344CB8AC3E}">
        <p14:creationId xmlns:p14="http://schemas.microsoft.com/office/powerpoint/2010/main" val="1489194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6932" y="75303"/>
            <a:ext cx="6443830" cy="1724047"/>
          </a:xfrm>
        </p:spPr>
        <p:txBody>
          <a:bodyPr anchor="t">
            <a:noAutofit/>
          </a:bodyPr>
          <a:lstStyle/>
          <a:p>
            <a:r>
              <a:rPr lang="en-US" sz="3600" dirty="0">
                <a:latin typeface="Source Sans Pro"/>
              </a:rPr>
              <a:t>Core Indicator #2: Earned Postsecondary Credential</a:t>
            </a:r>
            <a:endParaRPr lang="en-US" sz="3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9C041-B827-51D4-97EE-DF00C6EE71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65838" y="2081873"/>
            <a:ext cx="6126162" cy="4156075"/>
          </a:xfrm>
        </p:spPr>
        <p:txBody>
          <a:bodyPr vert="horz" lIns="685800" tIns="45720" rIns="685800" bIns="228600" rtlCol="0">
            <a:normAutofit/>
          </a:bodyPr>
          <a:lstStyle/>
          <a:p>
            <a:r>
              <a:rPr lang="en-US" dirty="0"/>
              <a:t>% of CTE concentrators who receive a recognized postsecondary credential during participation in or within 1 year of program completion </a:t>
            </a:r>
          </a:p>
          <a:p>
            <a:pPr marL="0" indent="0">
              <a:buNone/>
            </a:pPr>
            <a:r>
              <a:rPr lang="en-US" dirty="0"/>
              <a:t>Credential includes Certification, degree, certificate, license.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F724A6B9-A666-52F4-E639-37D702AF2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5" r="26124" b="-2"/>
          <a:stretch/>
        </p:blipFill>
        <p:spPr>
          <a:xfrm>
            <a:off x="558800" y="495300"/>
            <a:ext cx="54864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7470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</a:rPr>
              <a:t>Core Indicator #3: Non-traditional Fields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F35B1-CE63-9022-2FAC-63025A85C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32610"/>
            <a:ext cx="6379285" cy="4019550"/>
          </a:xfrm>
        </p:spPr>
        <p:txBody>
          <a:bodyPr vert="horz" lIns="685800" tIns="45720" rIns="685800" bIns="228600" rtlCol="0" anchor="t">
            <a:normAutofit fontScale="92500" lnSpcReduction="10000"/>
          </a:bodyPr>
          <a:lstStyle/>
          <a:p>
            <a:pPr marL="0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ea typeface="+mn-ea"/>
              </a:rPr>
              <a:t>% of CTE concentrators in CTE programs and programs of study that lead to non-traditional fields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dirty="0">
                <a:ea typeface="+mn-ea"/>
              </a:rPr>
              <a:t>This means that a student gets counted under this indicator if individuals from their gender comprise less than 25 percent of the individuals employed in the related occupation or field of work.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BE7074E4-1DF6-267C-34B4-DE0C3930B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035675" y="2011680"/>
            <a:ext cx="5486400" cy="3657600"/>
          </a:xfrm>
        </p:spPr>
      </p:pic>
    </p:spTree>
    <p:extLst>
      <p:ext uri="{BB962C8B-B14F-4D97-AF65-F5344CB8AC3E}">
        <p14:creationId xmlns:p14="http://schemas.microsoft.com/office/powerpoint/2010/main" val="2687727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800"/>
          </a:xfrm>
        </p:spPr>
        <p:txBody>
          <a:bodyPr anchor="t">
            <a:normAutofit/>
          </a:bodyPr>
          <a:lstStyle/>
          <a:p>
            <a:r>
              <a:rPr lang="en-US" dirty="0"/>
              <a:t>Core Indicator #4: Employment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9FA91-328C-DD1A-05E6-1B33BB9DCF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32610"/>
            <a:ext cx="6035675" cy="4019550"/>
          </a:xfrm>
        </p:spPr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CTE student transitions to employment, apprenticeships, or the military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65091EE-5425-1A47-A9DA-AC6FD7045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77" r="2" b="2"/>
          <a:stretch/>
        </p:blipFill>
        <p:spPr>
          <a:xfrm>
            <a:off x="6035675" y="1828800"/>
            <a:ext cx="5486400" cy="4023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8099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68832C-E93D-4C8C-9838-F4E8B211C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12" y="282638"/>
            <a:ext cx="10640657" cy="640080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3600" b="1" kern="12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FY 2022-23 Perkins Core Indicators of Performance</a:t>
            </a:r>
            <a:endParaRPr lang="en-US" dirty="0">
              <a:effectLst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6EE0C0-EE64-5987-D12A-4D026F2DA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622214"/>
              </p:ext>
            </p:extLst>
          </p:nvPr>
        </p:nvGraphicFramePr>
        <p:xfrm>
          <a:off x="408790" y="1484555"/>
          <a:ext cx="10709237" cy="3336609"/>
        </p:xfrm>
        <a:graphic>
          <a:graphicData uri="http://schemas.openxmlformats.org/drawingml/2006/table">
            <a:tbl>
              <a:tblPr firstRow="1" firstCol="1">
                <a:tableStyleId>{16D9F66E-5EB9-4882-86FB-DCBF35E3C3E4}</a:tableStyleId>
              </a:tblPr>
              <a:tblGrid>
                <a:gridCol w="6239436">
                  <a:extLst>
                    <a:ext uri="{9D8B030D-6E8A-4147-A177-3AD203B41FA5}">
                      <a16:colId xmlns:a16="http://schemas.microsoft.com/office/drawing/2014/main" val="4068715421"/>
                    </a:ext>
                  </a:extLst>
                </a:gridCol>
                <a:gridCol w="2394749">
                  <a:extLst>
                    <a:ext uri="{9D8B030D-6E8A-4147-A177-3AD203B41FA5}">
                      <a16:colId xmlns:a16="http://schemas.microsoft.com/office/drawing/2014/main" val="2837992920"/>
                    </a:ext>
                  </a:extLst>
                </a:gridCol>
                <a:gridCol w="2075052">
                  <a:extLst>
                    <a:ext uri="{9D8B030D-6E8A-4147-A177-3AD203B41FA5}">
                      <a16:colId xmlns:a16="http://schemas.microsoft.com/office/drawing/2014/main" val="25976136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effectLst/>
                        </a:rPr>
                        <a:t>Core Indicators 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State Targets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effectLst/>
                        </a:rPr>
                        <a:t>Threshold 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43759711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None/>
                      </a:pPr>
                      <a:r>
                        <a:rPr lang="en-US" sz="2800" u="none" strike="noStrike" dirty="0">
                          <a:effectLst/>
                        </a:rPr>
                        <a:t>1P1: Postsecondary Placement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0050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91.75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82.575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63955794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None/>
                      </a:pPr>
                      <a:r>
                        <a:rPr lang="en-US" sz="2800" u="none" strike="noStrike" dirty="0">
                          <a:effectLst/>
                        </a:rPr>
                        <a:t>2P1: Earned Recognized Postsecondary Credential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0050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89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80.1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331525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None/>
                      </a:pPr>
                      <a:r>
                        <a:rPr lang="en-US" sz="2800" u="none" strike="noStrike" dirty="0">
                          <a:effectLst/>
                        </a:rPr>
                        <a:t>3P1: Non-traditional Program Concentration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0050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26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23.4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06266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264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45F1CA-076F-416E-D0E9-0BB589F19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ource Sans Pro"/>
              </a:rPr>
              <a:t>Improvement Plans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2DBC23-5C12-C784-63B1-E6C5420B82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Any core indicator below </a:t>
            </a:r>
            <a:br>
              <a:rPr lang="en-US" dirty="0">
                <a:latin typeface="Source Sans Pro"/>
              </a:rPr>
            </a:br>
            <a:r>
              <a:rPr lang="en-US" dirty="0">
                <a:latin typeface="Source Sans Pro"/>
              </a:rPr>
              <a:t>90 % of the State determined performances levels MUST write an improvement Plan.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8B950-5A83-8216-EED0-59D2B47F7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685800" tIns="45720" rIns="685800" bIns="2286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Source Sans Pro"/>
              </a:rPr>
              <a:t>Components of an Improvement Plan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Identification of the student groups where gaps in performance exist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Contextual factors contributing to existing performance gaps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Resources needed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Timeline 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Person(s) responsible </a:t>
            </a:r>
          </a:p>
          <a:p>
            <a:pPr marL="514350" indent="-514350">
              <a:buAutoNum type="arabicPeriod"/>
            </a:pPr>
            <a:r>
              <a:rPr lang="en-US" dirty="0">
                <a:latin typeface="Source Sans Pro"/>
              </a:rPr>
              <a:t> Description of how progress will be documented</a:t>
            </a:r>
          </a:p>
        </p:txBody>
      </p:sp>
    </p:spTree>
    <p:extLst>
      <p:ext uri="{BB962C8B-B14F-4D97-AF65-F5344CB8AC3E}">
        <p14:creationId xmlns:p14="http://schemas.microsoft.com/office/powerpoint/2010/main" val="1976803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6773-950E-F362-9F19-0BA53F067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</a:rPr>
              <a:t>Shifting from Compliance to Student Outcomes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279A9-7712-C384-E2A3-2F1131572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828799"/>
            <a:ext cx="12007516" cy="4295275"/>
          </a:xfrm>
        </p:spPr>
        <p:txBody>
          <a:bodyPr vert="horz" lIns="685800" tIns="45720" rIns="685800" bIns="228600" numCol="2" rtlCol="0" anchor="t">
            <a:normAutofit/>
          </a:bodyPr>
          <a:lstStyle/>
          <a:p>
            <a:r>
              <a:rPr lang="en-US" dirty="0">
                <a:latin typeface="Source Sans Pro"/>
              </a:rPr>
              <a:t> A requirement of receiving Perkins V funding is that colleges must report data to provide evidence of meeting the “Core Indicators of Performance for CTE Concentrators" as outlined in Perkins legislation.</a:t>
            </a:r>
          </a:p>
          <a:p>
            <a:r>
              <a:rPr lang="en-US" dirty="0">
                <a:latin typeface="Source Sans Pro"/>
              </a:rPr>
              <a:t>Reporting of data (compliance) isn't enough BECAUSE.....</a:t>
            </a:r>
          </a:p>
          <a:p>
            <a:r>
              <a:rPr lang="en-US" dirty="0">
                <a:latin typeface="Source Sans Pro"/>
              </a:rPr>
              <a:t>We continue to see disproportionate below state and district determined levels for the following student groups:</a:t>
            </a:r>
            <a:br>
              <a:rPr lang="en-US" dirty="0">
                <a:latin typeface="Source Sans Pro"/>
              </a:rPr>
            </a:br>
            <a:endParaRPr lang="en-US" dirty="0">
              <a:latin typeface="Source Sans Pro"/>
            </a:endParaRP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>
                <a:latin typeface="Source Sans Pro"/>
              </a:rPr>
              <a:t>Individuals out of the workforce;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>
                <a:latin typeface="Source Sans Pro"/>
              </a:rPr>
              <a:t>English language learners; and</a:t>
            </a:r>
            <a:endParaRPr lang="en-US" dirty="0"/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>
                <a:latin typeface="Source Sans Pro"/>
              </a:rPr>
              <a:t>Individuals with disabilities.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515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7E53-CE0F-26A3-B927-9C3814972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</a:rPr>
              <a:t>Resources to Support Improvement Plans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34566-6161-FFF5-C2E6-3BB35B0199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 err="1">
                <a:latin typeface="Source Sans Pro"/>
              </a:rPr>
              <a:t>LaunchBoard</a:t>
            </a:r>
            <a:r>
              <a:rPr lang="en-US" dirty="0">
                <a:latin typeface="Source Sans Pro"/>
              </a:rPr>
              <a:t>: </a:t>
            </a:r>
            <a:r>
              <a:rPr lang="en-US" dirty="0">
                <a:latin typeface="Source Sans Pro"/>
                <a:hlinkClick r:id="rId2"/>
              </a:rPr>
              <a:t>https://www.calpassplus.org/LaunchBoard/Home.aspx</a:t>
            </a:r>
            <a:endParaRPr lang="en-US" dirty="0"/>
          </a:p>
          <a:p>
            <a:r>
              <a:rPr lang="en-US" dirty="0">
                <a:latin typeface="Source Sans Pro"/>
              </a:rPr>
              <a:t>Core Indicator Reports in the MIS System: </a:t>
            </a:r>
            <a:r>
              <a:rPr lang="en-US" dirty="0">
                <a:latin typeface="Source Sans Pro"/>
                <a:hlinkClick r:id="rId3"/>
              </a:rPr>
              <a:t>https://misweb.cccco.edu/perkinsv/Core_Indicator_Reports/Forms_All.aspx</a:t>
            </a:r>
            <a:endParaRPr lang="en-US" dirty="0"/>
          </a:p>
          <a:p>
            <a:r>
              <a:rPr lang="en-US" dirty="0">
                <a:latin typeface="Source Sans Pro"/>
              </a:rPr>
              <a:t>Comprehensive Local Needs Assessment (CLNA)</a:t>
            </a:r>
          </a:p>
          <a:p>
            <a:r>
              <a:rPr lang="en-US" dirty="0">
                <a:latin typeface="Source Sans Pro"/>
              </a:rPr>
              <a:t>Chancellor's Office Perkins Team: </a:t>
            </a:r>
            <a:r>
              <a:rPr lang="en-US" dirty="0">
                <a:latin typeface="Source Sans Pro"/>
                <a:hlinkClick r:id="rId4"/>
              </a:rPr>
              <a:t>https://www.cccco.edu/About-Us/Chancellors-Office/Divisions/Workforce-and-Economic-Development/Career-Education-Practices/Perkins-V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49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9D556-7E5E-47ED-55F2-650DFE34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2825" cy="1825625"/>
          </a:xfrm>
        </p:spPr>
        <p:txBody>
          <a:bodyPr anchor="t">
            <a:normAutofit fontScale="90000"/>
          </a:bodyPr>
          <a:lstStyle/>
          <a:p>
            <a:r>
              <a:rPr lang="en-US" sz="2800" b="1" dirty="0">
                <a:latin typeface="Source Sans Pro"/>
              </a:rPr>
              <a:t>Open Forum for </a:t>
            </a:r>
            <a:br>
              <a:rPr lang="en-US" sz="2800" b="1" dirty="0"/>
            </a:br>
            <a:r>
              <a:rPr lang="en-US" sz="2800" b="1" dirty="0">
                <a:latin typeface="Source Sans Pro"/>
              </a:rPr>
              <a:t>Questions and Answers 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05FB45B-E79B-E2B6-1A12-5A2A30754C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25625"/>
            <a:ext cx="6092825" cy="4054475"/>
          </a:xfrm>
        </p:spPr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What challenges are colleges or districts experiencing with addressing core indicator performance gaps?</a:t>
            </a:r>
            <a:endParaRPr lang="en-US" dirty="0"/>
          </a:p>
          <a:p>
            <a:r>
              <a:rPr lang="en-US" dirty="0">
                <a:latin typeface="Source Sans Pro"/>
              </a:rPr>
              <a:t>How can the Chancellor's Office support improvement efforts to be focused on student outcomes?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199771-96DB-6E53-4831-8429FA98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90" r="24883" b="-2"/>
          <a:stretch/>
        </p:blipFill>
        <p:spPr>
          <a:xfrm>
            <a:off x="6092825" y="10"/>
            <a:ext cx="6099175" cy="685799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B4896F-BDE6-44EC-87B4-42B714D78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455400" y="6280666"/>
            <a:ext cx="4418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51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7D981-615D-2F8A-22C8-566DBE869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</a:rPr>
              <a:t>Introducing the Chancellor's Office Perkins Team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FCF6-D1B1-7B2F-8223-A5BB39B009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 err="1">
                <a:latin typeface="Source Sans Pro"/>
              </a:rPr>
              <a:t>LaCandice</a:t>
            </a:r>
            <a:r>
              <a:rPr lang="en-US" dirty="0">
                <a:latin typeface="Source Sans Pro"/>
              </a:rPr>
              <a:t> Ochoa, Dean</a:t>
            </a:r>
            <a:endParaRPr lang="en-US" dirty="0"/>
          </a:p>
          <a:p>
            <a:r>
              <a:rPr lang="en-US" dirty="0">
                <a:latin typeface="Source Sans Pro"/>
              </a:rPr>
              <a:t>Jean Claude </a:t>
            </a:r>
            <a:r>
              <a:rPr lang="en-US" dirty="0" err="1">
                <a:latin typeface="Source Sans Pro"/>
              </a:rPr>
              <a:t>Mbomeda</a:t>
            </a:r>
            <a:r>
              <a:rPr lang="en-US" dirty="0">
                <a:latin typeface="Source Sans Pro"/>
              </a:rPr>
              <a:t>, Program Specialist</a:t>
            </a:r>
          </a:p>
          <a:p>
            <a:r>
              <a:rPr lang="en-US" dirty="0">
                <a:latin typeface="Source Sans Pro"/>
              </a:rPr>
              <a:t>Lupe Maldonado, Program Manager</a:t>
            </a:r>
          </a:p>
          <a:p>
            <a:r>
              <a:rPr lang="en-US" dirty="0">
                <a:latin typeface="Source Sans Pro"/>
              </a:rPr>
              <a:t>Regina Malcolm, Program Analyst</a:t>
            </a:r>
          </a:p>
        </p:txBody>
      </p:sp>
    </p:spTree>
    <p:extLst>
      <p:ext uri="{BB962C8B-B14F-4D97-AF65-F5344CB8AC3E}">
        <p14:creationId xmlns:p14="http://schemas.microsoft.com/office/powerpoint/2010/main" val="1650726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75BF69-51FC-462F-829C-2FFD0D41F5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03168" y="2433314"/>
            <a:ext cx="3561347" cy="1191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7" name="Logo" descr="California Community Colleges logo">
            <a:extLst>
              <a:ext uri="{FF2B5EF4-FFF2-40B4-BE49-F238E27FC236}">
                <a16:creationId xmlns:a16="http://schemas.microsoft.com/office/drawing/2014/main" id="{FDBE5783-B569-4AFE-8C56-CE3D9F738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96" y="1219752"/>
            <a:ext cx="3146086" cy="118872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sz="quarter" idx="12"/>
          </p:nvPr>
        </p:nvSpPr>
        <p:spPr>
          <a:xfrm>
            <a:off x="5735638" y="3956392"/>
            <a:ext cx="6456362" cy="1427855"/>
          </a:xfrm>
        </p:spPr>
        <p:txBody>
          <a:bodyPr vert="horz" lIns="685800" tIns="45720" rIns="685800" bIns="228600" rtlCol="0" anchor="t">
            <a:normAutofit fontScale="92500" lnSpcReduction="10000"/>
          </a:bodyPr>
          <a:lstStyle/>
          <a:p>
            <a:r>
              <a:rPr lang="en-US" dirty="0">
                <a:latin typeface="Source Sans Pro"/>
              </a:rPr>
              <a:t>Please contact us for ongoing support:</a:t>
            </a:r>
            <a:endParaRPr lang="en-US" dirty="0"/>
          </a:p>
          <a:p>
            <a:r>
              <a:rPr lang="en-US" dirty="0">
                <a:latin typeface="Source Sans Pro"/>
              </a:rPr>
              <a:t>  </a:t>
            </a:r>
            <a:r>
              <a:rPr lang="en-US" dirty="0">
                <a:solidFill>
                  <a:schemeClr val="tx1">
                    <a:lumMod val="20000"/>
                    <a:lumOff val="80000"/>
                  </a:schemeClr>
                </a:solidFill>
                <a:latin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perkinssupport@cccco.edu</a:t>
            </a:r>
            <a:r>
              <a:rPr lang="en-US" dirty="0">
                <a:latin typeface="Source Sans Pro"/>
              </a:rPr>
              <a:t>. </a:t>
            </a:r>
            <a:endParaRPr lang="en-US" dirty="0"/>
          </a:p>
        </p:txBody>
      </p:sp>
      <p:sp>
        <p:nvSpPr>
          <p:cNvPr id="8" name="Web Address">
            <a:extLst>
              <a:ext uri="{FF2B5EF4-FFF2-40B4-BE49-F238E27FC236}">
                <a16:creationId xmlns:a16="http://schemas.microsoft.com/office/drawing/2014/main" id="{2DEBF558-FA81-43A6-8BEA-3599E37D2166}"/>
              </a:ext>
            </a:extLst>
          </p:cNvPr>
          <p:cNvSpPr txBox="1"/>
          <p:nvPr/>
        </p:nvSpPr>
        <p:spPr>
          <a:xfrm>
            <a:off x="5735638" y="5765800"/>
            <a:ext cx="6557962" cy="368300"/>
          </a:xfrm>
          <a:prstGeom prst="rect">
            <a:avLst/>
          </a:prstGeom>
          <a:noFill/>
        </p:spPr>
        <p:txBody>
          <a:bodyPr wrap="square" lIns="685800" rIns="685800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www.cccco.edu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2B06588F-AE0F-3E33-B599-59947710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/>
          <a:srcRect l="16737" r="16737"/>
          <a:stretch/>
        </p:blipFill>
        <p:spPr>
          <a:xfrm>
            <a:off x="795716" y="1369592"/>
            <a:ext cx="4673910" cy="450969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776ABC-BB97-4B49-8723-6AF48A49A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455400" y="6280666"/>
            <a:ext cx="4418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42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33D4E-E738-1443-329B-03994427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4102"/>
            <a:ext cx="4939748" cy="1165963"/>
          </a:xfrm>
        </p:spPr>
        <p:txBody>
          <a:bodyPr anchor="t">
            <a:normAutofit/>
          </a:bodyPr>
          <a:lstStyle/>
          <a:p>
            <a:r>
              <a:rPr lang="en-US" dirty="0"/>
              <a:t>Today's Agenda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1BBA270-E80B-95E9-04AE-C1ECF9BF1F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849438"/>
            <a:ext cx="4940300" cy="3935412"/>
          </a:xfrm>
        </p:spPr>
        <p:txBody>
          <a:bodyPr vert="horz" lIns="685800" tIns="45720" rIns="685800" bIns="22860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400" dirty="0">
                <a:latin typeface="Source Sans Pro"/>
              </a:rPr>
              <a:t>Overview of Perkins V Act</a:t>
            </a:r>
            <a:endParaRPr lang="en-US" dirty="0">
              <a:latin typeface="Source Sans Pro"/>
            </a:endParaRPr>
          </a:p>
          <a:p>
            <a:pPr marL="342900" indent="-342900">
              <a:buChar char="•"/>
            </a:pPr>
            <a:r>
              <a:rPr lang="en-US" sz="2400" dirty="0">
                <a:latin typeface="Source Sans Pro"/>
              </a:rPr>
              <a:t>Chancellor's Office Core Commitments</a:t>
            </a:r>
            <a:endParaRPr lang="en-US" sz="2400" dirty="0"/>
          </a:p>
          <a:p>
            <a:pPr marL="342900" indent="-342900">
              <a:buChar char="•"/>
            </a:pPr>
            <a:r>
              <a:rPr lang="en-US" sz="2400" dirty="0">
                <a:latin typeface="Source Sans Pro"/>
              </a:rPr>
              <a:t>Overview of Perkins Core Indicators</a:t>
            </a:r>
          </a:p>
          <a:p>
            <a:pPr marL="342900" indent="-342900">
              <a:buChar char="•"/>
            </a:pPr>
            <a:r>
              <a:rPr lang="en-US" sz="2400" dirty="0">
                <a:latin typeface="Source Sans Pro"/>
              </a:rPr>
              <a:t>Components of Improvement Plans</a:t>
            </a:r>
          </a:p>
          <a:p>
            <a:pPr marL="342900" indent="-342900">
              <a:buChar char="•"/>
            </a:pPr>
            <a:r>
              <a:rPr lang="en-US" sz="2400" dirty="0">
                <a:latin typeface="Source Sans Pro"/>
              </a:rPr>
              <a:t>Open Forum for Q&amp;A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86EDBB-F64D-4A98-84A8-AB5D7019A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00" y="-10"/>
            <a:ext cx="6096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8979D2-B6CA-4CDB-8543-31B41E2DC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595100" y="6280666"/>
            <a:ext cx="2767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303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Perkins V Act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0A5E15-F5C2-E7DC-2223-AE33FF62EA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The Strengthening Career and Technical Education for the 21st Century Act (Perkins V) was signed into law on July 31, 2018. </a:t>
            </a:r>
            <a:endParaRPr lang="en-US" dirty="0"/>
          </a:p>
          <a:p>
            <a:r>
              <a:rPr lang="en-US" dirty="0">
                <a:latin typeface="Source Sans Pro"/>
              </a:rPr>
              <a:t>Provides annual Federal funding to support CTE for our  youth and adults. </a:t>
            </a:r>
            <a:endParaRPr lang="en-US" dirty="0"/>
          </a:p>
          <a:p>
            <a:r>
              <a:rPr lang="en-US" dirty="0">
                <a:latin typeface="Source Sans Pro"/>
              </a:rPr>
              <a:t>Perkins V funding allocated to the Chancellor’s Office is focused on preparing individuals from traditionally underrepresented student groups for </a:t>
            </a:r>
            <a:r>
              <a:rPr lang="en-US" b="1" dirty="0">
                <a:latin typeface="Source Sans Pro"/>
              </a:rPr>
              <a:t>high skill, high wage, and/or in-demand occupations</a:t>
            </a:r>
            <a:r>
              <a:rPr lang="en-US" dirty="0">
                <a:latin typeface="Source Sans Pr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78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D30E-52ED-5242-E0D7-010ECE68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</a:rPr>
              <a:t>Special Population Student Groups Outlined in Perkins V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47DDA-882A-AAE8-F181-1414035651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804" y="1828800"/>
            <a:ext cx="11489896" cy="4038029"/>
          </a:xfrm>
        </p:spPr>
        <p:txBody>
          <a:bodyPr vert="horz" lIns="685800" tIns="45720" rIns="685800" bIns="228600" numCol="2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Source Sans Pro"/>
              </a:rPr>
              <a:t>Individuals with disabilities</a:t>
            </a:r>
            <a:endParaRPr lang="en-US" sz="2600" dirty="0"/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Source Sans Pro"/>
              </a:rPr>
              <a:t>Individuals from economically disadvantaged families, including low-income youth and adults</a:t>
            </a:r>
            <a:endParaRPr lang="en-US" sz="2600" dirty="0"/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Source Sans Pro"/>
              </a:rPr>
              <a:t>Individuals preparing for nontraditional fields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Source Sans Pro"/>
              </a:rPr>
              <a:t>Single parents, including single pregnant women</a:t>
            </a:r>
          </a:p>
          <a:p>
            <a:pPr marL="514350" indent="-514350">
              <a:buAutoNum type="arabicPeriod" startAt="5"/>
            </a:pPr>
            <a:r>
              <a:rPr lang="en-US" sz="2400" dirty="0">
                <a:latin typeface="Source Sans Pro"/>
              </a:rPr>
              <a:t>Individuals out of the workforce</a:t>
            </a:r>
          </a:p>
          <a:p>
            <a:pPr marL="514350" indent="-514350">
              <a:buAutoNum type="arabicPeriod" startAt="5"/>
            </a:pPr>
            <a:r>
              <a:rPr lang="en-US" sz="2400" dirty="0">
                <a:latin typeface="Source Sans Pro"/>
              </a:rPr>
              <a:t>English language learners</a:t>
            </a:r>
          </a:p>
          <a:p>
            <a:pPr marL="514350" indent="-514350">
              <a:buAutoNum type="arabicPeriod" startAt="5"/>
            </a:pPr>
            <a:r>
              <a:rPr lang="en-US" sz="2400" dirty="0">
                <a:highlight>
                  <a:srgbClr val="FFFF00"/>
                </a:highlight>
                <a:latin typeface="Source Sans Pro"/>
              </a:rPr>
              <a:t>Individuals who are homeless*</a:t>
            </a:r>
          </a:p>
          <a:p>
            <a:pPr marL="514350" indent="-514350">
              <a:buAutoNum type="arabicPeriod" startAt="5"/>
            </a:pPr>
            <a:r>
              <a:rPr lang="en-US" sz="2400" dirty="0">
                <a:highlight>
                  <a:srgbClr val="FFFF00"/>
                </a:highlight>
                <a:latin typeface="Source Sans Pro"/>
              </a:rPr>
              <a:t>Youth who are in or have aged out of the foster care system*</a:t>
            </a:r>
          </a:p>
          <a:p>
            <a:pPr marL="514350" indent="-514350">
              <a:buAutoNum type="arabicPeriod" startAt="5"/>
            </a:pPr>
            <a:r>
              <a:rPr lang="en-US" sz="2400" dirty="0">
                <a:highlight>
                  <a:srgbClr val="FFFF00"/>
                </a:highlight>
                <a:latin typeface="Source Sans Pro"/>
              </a:rPr>
              <a:t>Youth with parents who are active military*</a:t>
            </a:r>
          </a:p>
          <a:p>
            <a:pPr marL="0" indent="0">
              <a:buNone/>
            </a:pPr>
            <a:r>
              <a:rPr lang="en-US" sz="2400" dirty="0">
                <a:highlight>
                  <a:srgbClr val="FFFF00"/>
                </a:highlight>
              </a:rPr>
              <a:t>*Newly added groups in Perkins V</a:t>
            </a:r>
          </a:p>
        </p:txBody>
      </p:sp>
    </p:spTree>
    <p:extLst>
      <p:ext uri="{BB962C8B-B14F-4D97-AF65-F5344CB8AC3E}">
        <p14:creationId xmlns:p14="http://schemas.microsoft.com/office/powerpoint/2010/main" val="204897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AE05-AA22-02A8-E724-E2100B19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800"/>
          </a:xfrm>
        </p:spPr>
        <p:txBody>
          <a:bodyPr anchor="t">
            <a:normAutofit/>
          </a:bodyPr>
          <a:lstStyle/>
          <a:p>
            <a:r>
              <a:rPr lang="en-US" dirty="0"/>
              <a:t>Chancellor's Office Commitment to Serving Students from Underrepresented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27083E-E393-BF10-710E-7D69015150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32610"/>
            <a:ext cx="6035675" cy="4019550"/>
          </a:xfrm>
        </p:spPr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The</a:t>
            </a:r>
            <a:r>
              <a:rPr lang="en-US" b="1" dirty="0">
                <a:latin typeface="Source Sans Pro"/>
              </a:rPr>
              <a:t> Vision for Success</a:t>
            </a:r>
            <a:r>
              <a:rPr lang="en-US" dirty="0">
                <a:latin typeface="Source Sans Pro"/>
              </a:rPr>
              <a:t> has been and continues to be our North Star.</a:t>
            </a:r>
          </a:p>
          <a:p>
            <a:r>
              <a:rPr lang="en-US" dirty="0">
                <a:latin typeface="Source Sans Pro"/>
              </a:rPr>
              <a:t>Over 69% of California community colleges students are people of diverse ethnic backgrounds.</a:t>
            </a:r>
          </a:p>
          <a:p>
            <a:r>
              <a:rPr lang="en-US" dirty="0">
                <a:latin typeface="Source Sans Pro"/>
              </a:rPr>
              <a:t>47% of students do not pay fees.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1C7214D-209C-CB78-A781-E527CE6C2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126" y="2371742"/>
            <a:ext cx="6309090" cy="2607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45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3E9D8221-BE93-4616-B0BA-80DE7147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873" y="16470"/>
            <a:ext cx="2360181" cy="1325563"/>
          </a:xfrm>
        </p:spPr>
        <p:txBody>
          <a:bodyPr/>
          <a:lstStyle/>
          <a:p>
            <a:pPr rtl="0" eaLnBrk="1" fontAlgn="auto" latinLnBrk="0" hangingPunct="1"/>
            <a:r>
              <a:rPr lang="en-US" sz="3200" b="1" i="0" kern="1200" spc="0" baseline="0" dirty="0">
                <a:ln>
                  <a:noFill/>
                </a:ln>
                <a:solidFill>
                  <a:srgbClr val="002F6D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Vision Goals</a:t>
            </a:r>
            <a:endParaRPr lang="en-US" dirty="0">
              <a:effectLst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1F4DF2-665F-404D-9964-BF122A41E3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790309" y="1219199"/>
            <a:ext cx="1655918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0" y="1076347"/>
                </a:moveTo>
                <a:lnTo>
                  <a:pt x="413980" y="1076347"/>
                </a:lnTo>
                <a:lnTo>
                  <a:pt x="413980" y="0"/>
                </a:lnTo>
                <a:lnTo>
                  <a:pt x="1241939" y="0"/>
                </a:lnTo>
                <a:lnTo>
                  <a:pt x="1241939" y="1076347"/>
                </a:lnTo>
                <a:lnTo>
                  <a:pt x="1655918" y="1076347"/>
                </a:lnTo>
                <a:lnTo>
                  <a:pt x="827959" y="1655918"/>
                </a:lnTo>
                <a:lnTo>
                  <a:pt x="0" y="107634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100" tIns="71120" rIns="485099" bIns="360906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Reduce and erase equity gaps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50601A6-2835-487F-9BEC-B1DDA3E6A7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9800000">
            <a:off x="4268649" y="2093718"/>
            <a:ext cx="1655918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579571" y="0"/>
                </a:moveTo>
                <a:lnTo>
                  <a:pt x="579571" y="413980"/>
                </a:lnTo>
                <a:lnTo>
                  <a:pt x="1655918" y="413980"/>
                </a:lnTo>
                <a:lnTo>
                  <a:pt x="1655918" y="1241939"/>
                </a:lnTo>
                <a:lnTo>
                  <a:pt x="579571" y="1241939"/>
                </a:lnTo>
                <a:lnTo>
                  <a:pt x="579571" y="1655918"/>
                </a:lnTo>
                <a:lnTo>
                  <a:pt x="0" y="827959"/>
                </a:lnTo>
                <a:lnTo>
                  <a:pt x="579571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906" tIns="485099" rIns="71119" bIns="48509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Decrease average unit obtainment for a degree to 79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5857DEA-CF3B-4796-86BB-14D34B064C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800000">
            <a:off x="4268649" y="3842651"/>
            <a:ext cx="1655918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579571" y="0"/>
                </a:moveTo>
                <a:lnTo>
                  <a:pt x="579571" y="413980"/>
                </a:lnTo>
                <a:lnTo>
                  <a:pt x="1655918" y="413980"/>
                </a:lnTo>
                <a:lnTo>
                  <a:pt x="1655918" y="1241939"/>
                </a:lnTo>
                <a:lnTo>
                  <a:pt x="579571" y="1241939"/>
                </a:lnTo>
                <a:lnTo>
                  <a:pt x="579571" y="1655918"/>
                </a:lnTo>
                <a:lnTo>
                  <a:pt x="0" y="827959"/>
                </a:lnTo>
                <a:lnTo>
                  <a:pt x="579571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905" tIns="485099" rIns="71120" bIns="485099" numCol="1" spcCol="1270" anchor="ctr" anchorCtr="0">
            <a:noAutofit/>
          </a:bodyPr>
          <a:lstStyle/>
          <a:p>
            <a:pPr lvl="1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/>
              <a:t>Increase transfer by 35% to UC and CSU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59035CE-2903-4430-A93E-BD6D0B5A93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754029" y="4717118"/>
            <a:ext cx="1655919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1655918" y="579571"/>
                </a:moveTo>
                <a:lnTo>
                  <a:pt x="1241938" y="579571"/>
                </a:lnTo>
                <a:lnTo>
                  <a:pt x="1241938" y="1655918"/>
                </a:lnTo>
                <a:lnTo>
                  <a:pt x="413979" y="1655918"/>
                </a:lnTo>
                <a:lnTo>
                  <a:pt x="413979" y="579571"/>
                </a:lnTo>
                <a:lnTo>
                  <a:pt x="0" y="579571"/>
                </a:lnTo>
                <a:lnTo>
                  <a:pt x="827959" y="0"/>
                </a:lnTo>
                <a:lnTo>
                  <a:pt x="1655918" y="57957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099" tIns="360906" rIns="485101" bIns="7112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Increase employment for </a:t>
            </a:r>
            <a:r>
              <a:rPr lang="en-US" sz="1000" kern="1200" dirty="0">
                <a:latin typeface="Calibri Light" panose="020F0302020204030204"/>
              </a:rPr>
              <a:t>CTE</a:t>
            </a:r>
            <a:r>
              <a:rPr lang="en-US" sz="1000" kern="1200" dirty="0"/>
              <a:t> students to 76% in their field of study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487B481-BC95-40A7-A116-CB23D5F83D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9800000">
            <a:off x="1239408" y="3842651"/>
            <a:ext cx="1655918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1076347" y="1655918"/>
                </a:moveTo>
                <a:lnTo>
                  <a:pt x="1076347" y="1241938"/>
                </a:lnTo>
                <a:lnTo>
                  <a:pt x="0" y="1241938"/>
                </a:lnTo>
                <a:lnTo>
                  <a:pt x="0" y="413979"/>
                </a:lnTo>
                <a:lnTo>
                  <a:pt x="1076347" y="413979"/>
                </a:lnTo>
                <a:lnTo>
                  <a:pt x="1076347" y="0"/>
                </a:lnTo>
                <a:lnTo>
                  <a:pt x="1655918" y="827959"/>
                </a:lnTo>
                <a:lnTo>
                  <a:pt x="1076347" y="165591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485098" rIns="360905" bIns="4851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Increase credential obtainment by 20%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D1E4E0F-9480-44D6-A10E-2F38AB4DB8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800000">
            <a:off x="1239408" y="2093718"/>
            <a:ext cx="1655918" cy="1655918"/>
          </a:xfrm>
          <a:custGeom>
            <a:avLst/>
            <a:gdLst>
              <a:gd name="connsiteX0" fmla="*/ 0 w 1655918"/>
              <a:gd name="connsiteY0" fmla="*/ 1076347 h 1655918"/>
              <a:gd name="connsiteX1" fmla="*/ 413980 w 1655918"/>
              <a:gd name="connsiteY1" fmla="*/ 1076347 h 1655918"/>
              <a:gd name="connsiteX2" fmla="*/ 413980 w 1655918"/>
              <a:gd name="connsiteY2" fmla="*/ 0 h 1655918"/>
              <a:gd name="connsiteX3" fmla="*/ 1241939 w 1655918"/>
              <a:gd name="connsiteY3" fmla="*/ 0 h 1655918"/>
              <a:gd name="connsiteX4" fmla="*/ 1241939 w 1655918"/>
              <a:gd name="connsiteY4" fmla="*/ 1076347 h 1655918"/>
              <a:gd name="connsiteX5" fmla="*/ 1655918 w 1655918"/>
              <a:gd name="connsiteY5" fmla="*/ 1076347 h 1655918"/>
              <a:gd name="connsiteX6" fmla="*/ 827959 w 1655918"/>
              <a:gd name="connsiteY6" fmla="*/ 1655918 h 1655918"/>
              <a:gd name="connsiteX7" fmla="*/ 0 w 1655918"/>
              <a:gd name="connsiteY7" fmla="*/ 1076347 h 165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5918" h="1655918">
                <a:moveTo>
                  <a:pt x="1076347" y="1655918"/>
                </a:moveTo>
                <a:lnTo>
                  <a:pt x="1076347" y="1241938"/>
                </a:lnTo>
                <a:lnTo>
                  <a:pt x="0" y="1241938"/>
                </a:lnTo>
                <a:lnTo>
                  <a:pt x="0" y="413979"/>
                </a:lnTo>
                <a:lnTo>
                  <a:pt x="1076347" y="413979"/>
                </a:lnTo>
                <a:lnTo>
                  <a:pt x="1076347" y="0"/>
                </a:lnTo>
                <a:lnTo>
                  <a:pt x="1655918" y="827959"/>
                </a:lnTo>
                <a:lnTo>
                  <a:pt x="1076347" y="165591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485098" rIns="360905" bIns="4851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kern="1200" dirty="0"/>
              <a:t>Reduce regional gaps</a:t>
            </a:r>
          </a:p>
        </p:txBody>
      </p:sp>
      <p:pic>
        <p:nvPicPr>
          <p:cNvPr id="1030" name="Picture 6" descr="Person wearing graduation attire and holding up a diploma.">
            <a:extLst>
              <a:ext uri="{FF2B5EF4-FFF2-40B4-BE49-F238E27FC236}">
                <a16:creationId xmlns:a16="http://schemas.microsoft.com/office/drawing/2014/main" id="{BA581776-D3D4-43FB-802B-9F14F3E75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DDDDD"/>
              </a:clrFrom>
              <a:clrTo>
                <a:srgbClr val="DDDDDD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56" y="3086100"/>
            <a:ext cx="998082" cy="152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Brace 3" descr="Brace line connecting Vision Goals to Vision Commitments.">
            <a:extLst>
              <a:ext uri="{FF2B5EF4-FFF2-40B4-BE49-F238E27FC236}">
                <a16:creationId xmlns:a16="http://schemas.microsoft.com/office/drawing/2014/main" id="{CA2FB3F4-13A7-4154-8012-5B5EAAD619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361055" y="1609048"/>
            <a:ext cx="288235" cy="3863819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6D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F95963-F256-4616-8F97-82A14C0FF7EC}"/>
              </a:ext>
            </a:extLst>
          </p:cNvPr>
          <p:cNvSpPr txBox="1">
            <a:spLocks/>
          </p:cNvSpPr>
          <p:nvPr/>
        </p:nvSpPr>
        <p:spPr>
          <a:xfrm>
            <a:off x="6361055" y="0"/>
            <a:ext cx="5487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F6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F6D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Vision Commitments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0DE60-0E8B-4B55-B705-FA79BE07834E}"/>
              </a:ext>
            </a:extLst>
          </p:cNvPr>
          <p:cNvSpPr txBox="1"/>
          <p:nvPr/>
        </p:nvSpPr>
        <p:spPr>
          <a:xfrm>
            <a:off x="6905298" y="1533128"/>
            <a:ext cx="5005759" cy="4080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Focus on students’ goals 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Design with the students’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experience in mind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High expectations and high support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Foster use of data and evidence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Own student performance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Thoughtful innovation and action</a:t>
            </a:r>
          </a:p>
          <a:p>
            <a:pPr marL="457223" marR="0" lvl="0" indent="-457223" algn="l" defTabSz="9144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Cross-system partnership </a:t>
            </a:r>
          </a:p>
        </p:txBody>
      </p:sp>
    </p:spTree>
    <p:extLst>
      <p:ext uri="{BB962C8B-B14F-4D97-AF65-F5344CB8AC3E}">
        <p14:creationId xmlns:p14="http://schemas.microsoft.com/office/powerpoint/2010/main" val="254777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6092825" cy="1825625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Source Sans Pro"/>
              </a:rPr>
              <a:t>Chancellor's Office Core Commitments to Student-Centered Design, Use of Data, and Innovation </a:t>
            </a:r>
            <a:endParaRPr lang="en-US" sz="24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3FE2B40-E5BC-A366-5D57-2CE765138C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25625"/>
            <a:ext cx="6092825" cy="4054475"/>
          </a:xfrm>
        </p:spPr>
        <p:txBody>
          <a:bodyPr vert="horz" lIns="685800" tIns="45720" rIns="685800" bIns="228600" rtlCol="0" anchor="t">
            <a:normAutofit/>
          </a:bodyPr>
          <a:lstStyle/>
          <a:p>
            <a:r>
              <a:rPr lang="en-US" dirty="0">
                <a:latin typeface="Source Sans Pro"/>
              </a:rPr>
              <a:t>Focus relentlessly on students’ end goals.</a:t>
            </a:r>
            <a:endParaRPr lang="en-US" dirty="0"/>
          </a:p>
          <a:p>
            <a:r>
              <a:rPr lang="en-US" dirty="0">
                <a:latin typeface="Source Sans Pro"/>
              </a:rPr>
              <a:t>Always design and decide with the student in mind.</a:t>
            </a:r>
            <a:endParaRPr lang="en-US" dirty="0"/>
          </a:p>
          <a:p>
            <a:r>
              <a:rPr lang="en-US" dirty="0">
                <a:latin typeface="Source Sans Pro"/>
              </a:rPr>
              <a:t>Foster the use of data, inquiry, and evidence.</a:t>
            </a:r>
          </a:p>
          <a:p>
            <a:r>
              <a:rPr lang="en-US" dirty="0">
                <a:latin typeface="Source Sans Pro"/>
              </a:rPr>
              <a:t>Enable action and thoughtful innovation.</a:t>
            </a:r>
          </a:p>
        </p:txBody>
      </p:sp>
      <p:pic>
        <p:nvPicPr>
          <p:cNvPr id="6" name="Picture 5" descr="Magnifying glass showing a bar graph of  students' performance">
            <a:extLst>
              <a:ext uri="{FF2B5EF4-FFF2-40B4-BE49-F238E27FC236}">
                <a16:creationId xmlns:a16="http://schemas.microsoft.com/office/drawing/2014/main" id="{DD772CA0-62F7-31F3-CF8F-A80BA70316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31" r="18391" b="-3"/>
          <a:stretch/>
        </p:blipFill>
        <p:spPr>
          <a:xfrm>
            <a:off x="6092825" y="10"/>
            <a:ext cx="6099175" cy="685799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8F2A66-1FAD-4252-8D8A-2849B1420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595100" y="6280666"/>
            <a:ext cx="2767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FF06F4-A18C-4E19-BEE4-5E1CB64ABA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53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16E08-E817-BA02-F981-2FDF86F43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en-US" sz="2500" dirty="0">
                <a:uFill>
                  <a:solidFill>
                    <a:srgbClr val="FFFFFF"/>
                  </a:solidFill>
                </a:uFill>
              </a:rPr>
              <a:t>Overview of Perkins Core Indicators and Improvement Plans</a:t>
            </a:r>
            <a:endParaRPr lang="en-US" sz="25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4D71809-3E62-2C98-7D00-D69B135AD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</p:spPr>
        <p:txBody>
          <a:bodyPr vert="horz" lIns="685800" tIns="45720" rIns="685800" bIns="228600" rtlCol="0">
            <a:normAutofit/>
          </a:bodyPr>
          <a:lstStyle/>
          <a:p>
            <a:r>
              <a:rPr lang="en-US"/>
              <a:t>Jean Claude </a:t>
            </a:r>
            <a:r>
              <a:rPr lang="en-US" err="1"/>
              <a:t>Mbomeda</a:t>
            </a:r>
            <a:r>
              <a:rPr lang="en-US"/>
              <a:t>, Specialist </a:t>
            </a:r>
            <a:endParaRPr lang="en-US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BBC25E3-03E2-DF76-7011-0F7045AB2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15668" b="-2"/>
          <a:stretch/>
        </p:blipFill>
        <p:spPr>
          <a:xfrm>
            <a:off x="5183188" y="457200"/>
            <a:ext cx="6400800" cy="5066414"/>
          </a:xfrm>
          <a:noFill/>
        </p:spPr>
      </p:pic>
    </p:spTree>
    <p:extLst>
      <p:ext uri="{BB962C8B-B14F-4D97-AF65-F5344CB8AC3E}">
        <p14:creationId xmlns:p14="http://schemas.microsoft.com/office/powerpoint/2010/main" val="4187925447"/>
      </p:ext>
    </p:extLst>
  </p:cSld>
  <p:clrMapOvr>
    <a:masterClrMapping/>
  </p:clrMapOvr>
</p:sld>
</file>

<file path=ppt/theme/theme1.xml><?xml version="1.0" encoding="utf-8"?>
<a:theme xmlns:a="http://schemas.openxmlformats.org/drawingml/2006/main" name="California Community Colleges - White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-elements-template.pptx" id="{3DCD4E82-2CB5-4A11-A198-918D115A81CE}" vid="{EA22D1A1-6B81-47A3-A9EC-8C93B4B10247}"/>
    </a:ext>
  </a:extLst>
</a:theme>
</file>

<file path=ppt/theme/theme2.xml><?xml version="1.0" encoding="utf-8"?>
<a:theme xmlns:a="http://schemas.openxmlformats.org/drawingml/2006/main" name="California Community Colleges - Blue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-elements-template.pptx" id="{3DCD4E82-2CB5-4A11-A198-918D115A81CE}" vid="{AD6D9482-A02D-4D1B-9982-D97A95AD63EF}"/>
    </a:ext>
  </a:extLst>
</a:theme>
</file>

<file path=ppt/theme/theme3.xml><?xml version="1.0" encoding="utf-8"?>
<a:theme xmlns:a="http://schemas.openxmlformats.org/drawingml/2006/main" name="California Community Colleges - Primary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-elements-template.pptx" id="{3DCD4E82-2CB5-4A11-A198-918D115A81CE}" vid="{DBB0AD43-843D-4359-83CF-7D5DDD2BEDAF}"/>
    </a:ext>
  </a:extLst>
</a:theme>
</file>

<file path=ppt/theme/theme4.xml><?xml version="1.0" encoding="utf-8"?>
<a:theme xmlns:a="http://schemas.openxmlformats.org/drawingml/2006/main" name="1_California Community Colleges - White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mple-blue-and-white-20210802.potx" id="{88FD5793-3155-4B8D-83A4-492CB8D51892}" vid="{D0ABB940-4A4C-482A-96F5-53B593FABE5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DBAAD725110A4F898067E1ECF8797D" ma:contentTypeVersion="13" ma:contentTypeDescription="Create a new document." ma:contentTypeScope="" ma:versionID="e4c7a91d658b6f56ca7860f2bd8866b6">
  <xsd:schema xmlns:xsd="http://www.w3.org/2001/XMLSchema" xmlns:xs="http://www.w3.org/2001/XMLSchema" xmlns:p="http://schemas.microsoft.com/office/2006/metadata/properties" xmlns:ns3="148fa302-6579-4fdf-873f-4450f89d1b32" xmlns:ns4="d8ccb999-bac0-48af-b090-28448f12ebf6" targetNamespace="http://schemas.microsoft.com/office/2006/metadata/properties" ma:root="true" ma:fieldsID="17fa67cc5f9bfa47e031bf640714b080" ns3:_="" ns4:_="">
    <xsd:import namespace="148fa302-6579-4fdf-873f-4450f89d1b32"/>
    <xsd:import namespace="d8ccb999-bac0-48af-b090-28448f12ebf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8fa302-6579-4fdf-873f-4450f89d1b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ccb999-bac0-48af-b090-28448f12eb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9D750-F95E-4695-BEB4-D1D56C3804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8fa302-6579-4fdf-873f-4450f89d1b32"/>
    <ds:schemaRef ds:uri="d8ccb999-bac0-48af-b090-28448f12eb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3D19C0-241C-4AD7-A58C-ED34633FB3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4295D1-DC12-47CC-B022-DD8DC53B5204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d8ccb999-bac0-48af-b090-28448f12ebf6"/>
    <ds:schemaRef ds:uri="http://schemas.openxmlformats.org/package/2006/metadata/core-properties"/>
    <ds:schemaRef ds:uri="148fa302-6579-4fdf-873f-4450f89d1b3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2021design-elements-template</Template>
  <TotalTime>11189</TotalTime>
  <Words>963</Words>
  <Application>Microsoft Office PowerPoint</Application>
  <PresentationFormat>Widescreen</PresentationFormat>
  <Paragraphs>137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Calibri Light</vt:lpstr>
      <vt:lpstr>Montserrat Medium</vt:lpstr>
      <vt:lpstr>Wingdings</vt:lpstr>
      <vt:lpstr>Source Sans Pro</vt:lpstr>
      <vt:lpstr>Calibri</vt:lpstr>
      <vt:lpstr>Arial</vt:lpstr>
      <vt:lpstr>California Community Colleges - White</vt:lpstr>
      <vt:lpstr>California Community Colleges - Blue</vt:lpstr>
      <vt:lpstr>California Community Colleges - Primary</vt:lpstr>
      <vt:lpstr>1_California Community Colleges - White</vt:lpstr>
      <vt:lpstr>How to Use/Utilize  Perkins V Core Indicator Reports to Support Program Improvement and Student Outcomes</vt:lpstr>
      <vt:lpstr>Introducing the Chancellor's Office Perkins Team</vt:lpstr>
      <vt:lpstr>Today's Agenda</vt:lpstr>
      <vt:lpstr>Overview of Perkins V Act </vt:lpstr>
      <vt:lpstr>Special Population Student Groups Outlined in Perkins V</vt:lpstr>
      <vt:lpstr>Chancellor's Office Commitment to Serving Students from Underrepresented Groups</vt:lpstr>
      <vt:lpstr>Vision Goals</vt:lpstr>
      <vt:lpstr>Chancellor's Office Core Commitments to Student-Centered Design, Use of Data, and Innovation </vt:lpstr>
      <vt:lpstr>Overview of Perkins Core Indicators and Improvement Plans</vt:lpstr>
      <vt:lpstr>Perkins Core Indicators of Performance</vt:lpstr>
      <vt:lpstr>Core Indicator #1: Postsecondary Retention &amp; Placement </vt:lpstr>
      <vt:lpstr>Core Indicator #2: Earned Postsecondary Credential</vt:lpstr>
      <vt:lpstr>Core Indicator #3: Non-traditional Fields</vt:lpstr>
      <vt:lpstr>Core Indicator #4: Employment</vt:lpstr>
      <vt:lpstr>FY 2022-23 Perkins Core Indicators of Performance</vt:lpstr>
      <vt:lpstr>Improvement Plans</vt:lpstr>
      <vt:lpstr>Shifting from Compliance to Student Outcomes</vt:lpstr>
      <vt:lpstr>Resources to Support Improvement Plans</vt:lpstr>
      <vt:lpstr>Open Forum for  Questions and Answers   </vt:lpstr>
      <vt:lpstr>Thank you!</vt:lpstr>
    </vt:vector>
  </TitlesOfParts>
  <Company>CCCCO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Use/Utilize Perkins V Core Indicator Reports to Support Program Improvement and Student Outcomes</dc:title>
  <dc:creator>California Community Colleges</dc:creator>
  <dc:description>A11Y 11/1/22</dc:description>
  <cp:lastModifiedBy>Malcolm, Regina</cp:lastModifiedBy>
  <cp:revision>275</cp:revision>
  <cp:lastPrinted>2022-10-04T07:46:00Z</cp:lastPrinted>
  <dcterms:created xsi:type="dcterms:W3CDTF">2022-01-21T18:44:32Z</dcterms:created>
  <dcterms:modified xsi:type="dcterms:W3CDTF">2024-03-13T20:50:45Z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0x01010031DBAAD725110A4F898067E1ECF8797D</vt:lpwstr>
  </property>
</Properties>
</file>