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86" r:id="rId4"/>
    <p:sldMasterId id="2147483682" r:id="rId5"/>
    <p:sldMasterId id="2147483672" r:id="rId6"/>
  </p:sldMasterIdLst>
  <p:notesMasterIdLst>
    <p:notesMasterId r:id="rId39"/>
  </p:notesMasterIdLst>
  <p:handoutMasterIdLst>
    <p:handoutMasterId r:id="rId40"/>
  </p:handoutMasterIdLst>
  <p:sldIdLst>
    <p:sldId id="284" r:id="rId7"/>
    <p:sldId id="290" r:id="rId8"/>
    <p:sldId id="291" r:id="rId9"/>
    <p:sldId id="323" r:id="rId10"/>
    <p:sldId id="292" r:id="rId11"/>
    <p:sldId id="287" r:id="rId12"/>
    <p:sldId id="293" r:id="rId13"/>
    <p:sldId id="307" r:id="rId14"/>
    <p:sldId id="297" r:id="rId15"/>
    <p:sldId id="299" r:id="rId16"/>
    <p:sldId id="288" r:id="rId17"/>
    <p:sldId id="324" r:id="rId18"/>
    <p:sldId id="301" r:id="rId19"/>
    <p:sldId id="305" r:id="rId20"/>
    <p:sldId id="302" r:id="rId21"/>
    <p:sldId id="304" r:id="rId22"/>
    <p:sldId id="300" r:id="rId23"/>
    <p:sldId id="303" r:id="rId24"/>
    <p:sldId id="308" r:id="rId25"/>
    <p:sldId id="325" r:id="rId26"/>
    <p:sldId id="312" r:id="rId27"/>
    <p:sldId id="313" r:id="rId28"/>
    <p:sldId id="314" r:id="rId29"/>
    <p:sldId id="315" r:id="rId30"/>
    <p:sldId id="316" r:id="rId31"/>
    <p:sldId id="317" r:id="rId32"/>
    <p:sldId id="318" r:id="rId33"/>
    <p:sldId id="319" r:id="rId34"/>
    <p:sldId id="320" r:id="rId35"/>
    <p:sldId id="321" r:id="rId36"/>
    <p:sldId id="306" r:id="rId37"/>
    <p:sldId id="272" r:id="rId38"/>
  </p:sldIdLst>
  <p:sldSz cx="12192000" cy="6858000"/>
  <p:notesSz cx="6858000" cy="9144000"/>
  <p:embeddedFontLst>
    <p:embeddedFont>
      <p:font typeface="Cambria" panose="02040503050406030204" pitchFamily="18" charset="0"/>
      <p:regular r:id="rId41"/>
      <p:bold r:id="rId42"/>
      <p:italic r:id="rId43"/>
      <p:boldItalic r:id="rId44"/>
    </p:embeddedFont>
    <p:embeddedFont>
      <p:font typeface="Source Sans Pro" panose="020B0503030403020204" pitchFamily="34" charset="0"/>
      <p:regular r:id="rId45"/>
      <p:bold r:id="rId46"/>
      <p:italic r:id="rId47"/>
      <p:boldItalic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24" userDrawn="1">
          <p15:clr>
            <a:srgbClr val="A4A3A4"/>
          </p15:clr>
        </p15:guide>
        <p15:guide id="2" pos="64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A50F6C6-7D7F-138C-631E-79264132CA1B}" name="Maldonado, Lupe" initials="ML" userId="S::lmaldonado@cccco.edu::c971160f-a7c9-4cb7-85af-095c5455153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8EB"/>
    <a:srgbClr val="CBCDD4"/>
    <a:srgbClr val="000000"/>
    <a:srgbClr val="FFCC00"/>
    <a:srgbClr val="53575A"/>
    <a:srgbClr val="002F6D"/>
    <a:srgbClr val="336699"/>
    <a:srgbClr val="E3E5E5"/>
    <a:srgbClr val="EAEAEA"/>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170A2C-69C1-4710-92C8-E53CB0253B64}" v="9" dt="2022-11-04T18:00:00.636"/>
    <p1510:client id="{57EDA0D7-0105-4688-A256-CCB0BC272C27}" v="228" dt="2022-11-04T15:27:54.875"/>
    <p1510:client id="{9E77A5F8-3CFC-4C30-B1F3-ABCD0EE0BE52}" v="60" dt="2022-11-04T20:46:05.734"/>
    <p1510:client id="{CF6EF7C6-E369-499B-A843-4404E3564448}" v="81" dt="2022-11-04T18:11:24.0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varScale="1">
        <p:scale>
          <a:sx n="98" d="100"/>
          <a:sy n="98" d="100"/>
        </p:scale>
        <p:origin x="90" y="192"/>
      </p:cViewPr>
      <p:guideLst>
        <p:guide orient="horz" pos="624"/>
        <p:guide pos="64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402"/>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handoutMaster" Target="handoutMasters/handoutMaster1.xml"/><Relationship Id="rId45" Type="http://schemas.openxmlformats.org/officeDocument/2006/relationships/font" Target="fonts/font5.fntdata"/><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font" Target="fonts/font4.fntdata"/><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2.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font" Target="fonts/font6.fntdata"/><Relationship Id="rId20" Type="http://schemas.openxmlformats.org/officeDocument/2006/relationships/slide" Target="slides/slide14.xml"/><Relationship Id="rId41" Type="http://schemas.openxmlformats.org/officeDocument/2006/relationships/font" Target="fonts/font1.fntdata"/><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3B019FB-593D-4275-A3B5-1DB4D2B355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2764C7F-BDC6-4D64-8395-004DA5AB161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A46059-6C88-4AA4-A97C-579F1A0DEB00}" type="datetimeFigureOut">
              <a:rPr lang="en-US" smtClean="0"/>
              <a:t>3/13/2024</a:t>
            </a:fld>
            <a:endParaRPr lang="en-US"/>
          </a:p>
        </p:txBody>
      </p:sp>
      <p:sp>
        <p:nvSpPr>
          <p:cNvPr id="4" name="Footer Placeholder 3">
            <a:extLst>
              <a:ext uri="{FF2B5EF4-FFF2-40B4-BE49-F238E27FC236}">
                <a16:creationId xmlns:a16="http://schemas.microsoft.com/office/drawing/2014/main" id="{A06ADE41-A083-4BA5-849F-E236975496B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93173AA-1E36-4444-B047-839691ABC43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7AEA9F6-6142-4242-851B-79E9B1DDDD42}" type="slidenum">
              <a:rPr lang="en-US" smtClean="0"/>
              <a:t>‹#›</a:t>
            </a:fld>
            <a:endParaRPr lang="en-US"/>
          </a:p>
        </p:txBody>
      </p:sp>
    </p:spTree>
    <p:extLst>
      <p:ext uri="{BB962C8B-B14F-4D97-AF65-F5344CB8AC3E}">
        <p14:creationId xmlns:p14="http://schemas.microsoft.com/office/powerpoint/2010/main" val="94774356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CA2C80-5EFD-481C-A353-80B44931313E}" type="datetimeFigureOut">
              <a:rPr lang="en-US" smtClean="0"/>
              <a:t>3/13/2024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37968D-5969-4CC4-A63D-C90CD4C34E88}" type="slidenum">
              <a:rPr lang="en-US" smtClean="0"/>
              <a:t>‹#›</a:t>
            </a:fld>
            <a:endParaRPr lang="en-US"/>
          </a:p>
        </p:txBody>
      </p:sp>
    </p:spTree>
    <p:extLst>
      <p:ext uri="{BB962C8B-B14F-4D97-AF65-F5344CB8AC3E}">
        <p14:creationId xmlns:p14="http://schemas.microsoft.com/office/powerpoint/2010/main" val="410685730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37968D-5969-4CC4-A63D-C90CD4C34E88}" type="slidenum">
              <a:rPr lang="en-US" smtClean="0"/>
              <a:t>2</a:t>
            </a:fld>
            <a:endParaRPr lang="en-US"/>
          </a:p>
        </p:txBody>
      </p:sp>
    </p:spTree>
    <p:extLst>
      <p:ext uri="{BB962C8B-B14F-4D97-AF65-F5344CB8AC3E}">
        <p14:creationId xmlns:p14="http://schemas.microsoft.com/office/powerpoint/2010/main" val="794738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37968D-5969-4CC4-A63D-C90CD4C34E88}" type="slidenum">
              <a:rPr lang="en-US" smtClean="0"/>
              <a:t>4</a:t>
            </a:fld>
            <a:endParaRPr lang="en-US"/>
          </a:p>
        </p:txBody>
      </p:sp>
    </p:spTree>
    <p:extLst>
      <p:ext uri="{BB962C8B-B14F-4D97-AF65-F5344CB8AC3E}">
        <p14:creationId xmlns:p14="http://schemas.microsoft.com/office/powerpoint/2010/main" val="4022360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37968D-5969-4CC4-A63D-C90CD4C34E88}" type="slidenum">
              <a:rPr lang="en-US" smtClean="0"/>
              <a:t>7</a:t>
            </a:fld>
            <a:endParaRPr lang="en-US"/>
          </a:p>
        </p:txBody>
      </p:sp>
    </p:spTree>
    <p:extLst>
      <p:ext uri="{BB962C8B-B14F-4D97-AF65-F5344CB8AC3E}">
        <p14:creationId xmlns:p14="http://schemas.microsoft.com/office/powerpoint/2010/main" val="1395235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37968D-5969-4CC4-A63D-C90CD4C34E88}" type="slidenum">
              <a:rPr lang="en-US" smtClean="0"/>
              <a:t>10</a:t>
            </a:fld>
            <a:endParaRPr lang="en-US"/>
          </a:p>
        </p:txBody>
      </p:sp>
    </p:spTree>
    <p:extLst>
      <p:ext uri="{BB962C8B-B14F-4D97-AF65-F5344CB8AC3E}">
        <p14:creationId xmlns:p14="http://schemas.microsoft.com/office/powerpoint/2010/main" val="560874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2019-20, there were 1,297,803 participants in career and technical education (CTE) in California. Of the students reporting as male or female, 53.6 percent of secondary CTE participants were male, and 46.4 percent were female. At the postsecondary level, 50.6 percent of CTE participants were male and 49.4 percent were female.</a:t>
            </a:r>
          </a:p>
          <a:p>
            <a:endParaRPr lang="en-US" dirty="0"/>
          </a:p>
        </p:txBody>
      </p:sp>
      <p:sp>
        <p:nvSpPr>
          <p:cNvPr id="4" name="Slide Number Placeholder 3"/>
          <p:cNvSpPr>
            <a:spLocks noGrp="1"/>
          </p:cNvSpPr>
          <p:nvPr>
            <p:ph type="sldNum" sz="quarter" idx="10"/>
          </p:nvPr>
        </p:nvSpPr>
        <p:spPr/>
        <p:txBody>
          <a:bodyPr/>
          <a:lstStyle/>
          <a:p>
            <a:fld id="{0437968D-5969-4CC4-A63D-C90CD4C34E88}" type="slidenum">
              <a:rPr lang="en-US" smtClean="0"/>
              <a:t>12</a:t>
            </a:fld>
            <a:endParaRPr lang="en-US" dirty="0"/>
          </a:p>
        </p:txBody>
      </p:sp>
    </p:spTree>
    <p:extLst>
      <p:ext uri="{BB962C8B-B14F-4D97-AF65-F5344CB8AC3E}">
        <p14:creationId xmlns:p14="http://schemas.microsoft.com/office/powerpoint/2010/main" val="766404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Elaborate</a:t>
            </a:r>
            <a:r>
              <a:rPr lang="en-US" baseline="0" dirty="0"/>
              <a:t> on Contacts and Certification in speaking notes.</a:t>
            </a:r>
            <a:endParaRPr lang="en-US" dirty="0"/>
          </a:p>
        </p:txBody>
      </p:sp>
      <p:sp>
        <p:nvSpPr>
          <p:cNvPr id="4" name="Slide Number Placeholder 3"/>
          <p:cNvSpPr>
            <a:spLocks noGrp="1"/>
          </p:cNvSpPr>
          <p:nvPr>
            <p:ph type="sldNum" sz="quarter" idx="10"/>
          </p:nvPr>
        </p:nvSpPr>
        <p:spPr/>
        <p:txBody>
          <a:bodyPr/>
          <a:lstStyle/>
          <a:p>
            <a:fld id="{0437968D-5969-4CC4-A63D-C90CD4C34E88}" type="slidenum">
              <a:rPr lang="en-US" smtClean="0"/>
              <a:t>15</a:t>
            </a:fld>
            <a:endParaRPr lang="en-US"/>
          </a:p>
        </p:txBody>
      </p:sp>
    </p:spTree>
    <p:extLst>
      <p:ext uri="{BB962C8B-B14F-4D97-AF65-F5344CB8AC3E}">
        <p14:creationId xmlns:p14="http://schemas.microsoft.com/office/powerpoint/2010/main" val="1470015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37968D-5969-4CC4-A63D-C90CD4C34E88}" type="slidenum">
              <a:rPr lang="en-US" smtClean="0"/>
              <a:t>21</a:t>
            </a:fld>
            <a:endParaRPr lang="en-US"/>
          </a:p>
        </p:txBody>
      </p:sp>
    </p:spTree>
    <p:extLst>
      <p:ext uri="{BB962C8B-B14F-4D97-AF65-F5344CB8AC3E}">
        <p14:creationId xmlns:p14="http://schemas.microsoft.com/office/powerpoint/2010/main" val="489040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37968D-5969-4CC4-A63D-C90CD4C34E88}" type="slidenum">
              <a:rPr lang="en-US" smtClean="0"/>
              <a:t>25</a:t>
            </a:fld>
            <a:endParaRPr lang="en-US"/>
          </a:p>
        </p:txBody>
      </p:sp>
    </p:spTree>
    <p:extLst>
      <p:ext uri="{BB962C8B-B14F-4D97-AF65-F5344CB8AC3E}">
        <p14:creationId xmlns:p14="http://schemas.microsoft.com/office/powerpoint/2010/main" val="1860088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37968D-5969-4CC4-A63D-C90CD4C34E88}" type="slidenum">
              <a:rPr lang="en-US" smtClean="0"/>
              <a:t>30</a:t>
            </a:fld>
            <a:endParaRPr lang="en-US"/>
          </a:p>
        </p:txBody>
      </p:sp>
    </p:spTree>
    <p:extLst>
      <p:ext uri="{BB962C8B-B14F-4D97-AF65-F5344CB8AC3E}">
        <p14:creationId xmlns:p14="http://schemas.microsoft.com/office/powerpoint/2010/main" val="40046238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Graphic 10" descr="&quot;&quot;">
            <a:extLst>
              <a:ext uri="{FF2B5EF4-FFF2-40B4-BE49-F238E27FC236}">
                <a16:creationId xmlns:a16="http://schemas.microsoft.com/office/drawing/2014/main" id="{889376D1-4608-4787-BE58-B2E914F26CB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12879" b="7360"/>
          <a:stretch/>
        </p:blipFill>
        <p:spPr>
          <a:xfrm>
            <a:off x="7810500" y="1041748"/>
            <a:ext cx="4381500" cy="4659045"/>
          </a:xfrm>
          <a:prstGeom prst="rect">
            <a:avLst/>
          </a:prstGeom>
        </p:spPr>
      </p:pic>
      <p:sp>
        <p:nvSpPr>
          <p:cNvPr id="7" name="Title 1">
            <a:extLst>
              <a:ext uri="{FF2B5EF4-FFF2-40B4-BE49-F238E27FC236}">
                <a16:creationId xmlns:a16="http://schemas.microsoft.com/office/drawing/2014/main" id="{E769B0BE-86DF-4F6D-9695-42F8739220CE}"/>
              </a:ext>
            </a:extLst>
          </p:cNvPr>
          <p:cNvSpPr>
            <a:spLocks noGrp="1"/>
          </p:cNvSpPr>
          <p:nvPr>
            <p:ph type="ctrTitle"/>
          </p:nvPr>
        </p:nvSpPr>
        <p:spPr>
          <a:xfrm>
            <a:off x="1524000" y="2764465"/>
            <a:ext cx="9144000" cy="786809"/>
          </a:xfrm>
          <a:prstGeom prst="rect">
            <a:avLst/>
          </a:prstGeom>
        </p:spPr>
        <p:txBody>
          <a:bodyPr anchor="b">
            <a:normAutofit/>
          </a:bodyPr>
          <a:lstStyle>
            <a:lvl1pPr algn="l">
              <a:defRPr sz="4800"/>
            </a:lvl1pPr>
          </a:lstStyle>
          <a:p>
            <a:r>
              <a:rPr lang="en-US"/>
              <a:t>Click to edit Master title style</a:t>
            </a:r>
          </a:p>
        </p:txBody>
      </p:sp>
      <p:sp>
        <p:nvSpPr>
          <p:cNvPr id="8" name="Subtitle 2">
            <a:extLst>
              <a:ext uri="{FF2B5EF4-FFF2-40B4-BE49-F238E27FC236}">
                <a16:creationId xmlns:a16="http://schemas.microsoft.com/office/drawing/2014/main" id="{236EB438-DCC4-4947-A9DA-38DDD07A07A6}"/>
              </a:ext>
            </a:extLst>
          </p:cNvPr>
          <p:cNvSpPr>
            <a:spLocks noGrp="1"/>
          </p:cNvSpPr>
          <p:nvPr>
            <p:ph type="subTitle" idx="1"/>
          </p:nvPr>
        </p:nvSpPr>
        <p:spPr>
          <a:xfrm>
            <a:off x="1524000" y="2235754"/>
            <a:ext cx="9144000" cy="480864"/>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TextBox 10">
            <a:extLst>
              <a:ext uri="{FF2B5EF4-FFF2-40B4-BE49-F238E27FC236}">
                <a16:creationId xmlns:a16="http://schemas.microsoft.com/office/drawing/2014/main" id="{415AD93B-7059-436D-8130-B97D3FE644B8}"/>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39734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C2909F9-20DD-4BD6-99A8-0BFC1ED669C5}"/>
              </a:ext>
            </a:extLst>
          </p:cNvPr>
          <p:cNvSpPr>
            <a:spLocks noGrp="1"/>
          </p:cNvSpPr>
          <p:nvPr>
            <p:ph type="ctrTitle"/>
          </p:nvPr>
        </p:nvSpPr>
        <p:spPr>
          <a:xfrm>
            <a:off x="1524000" y="2764465"/>
            <a:ext cx="9144000" cy="786809"/>
          </a:xfrm>
        </p:spPr>
        <p:txBody>
          <a:bodyPr anchor="b">
            <a:normAutofit/>
          </a:bodyPr>
          <a:lstStyle>
            <a:lvl1pPr algn="l">
              <a:defRPr sz="4800"/>
            </a:lvl1pPr>
          </a:lstStyle>
          <a:p>
            <a:r>
              <a:rPr lang="en-US"/>
              <a:t>Click to edit Master title style</a:t>
            </a:r>
          </a:p>
        </p:txBody>
      </p:sp>
      <p:sp>
        <p:nvSpPr>
          <p:cNvPr id="8" name="Subtitle 2">
            <a:extLst>
              <a:ext uri="{FF2B5EF4-FFF2-40B4-BE49-F238E27FC236}">
                <a16:creationId xmlns:a16="http://schemas.microsoft.com/office/drawing/2014/main" id="{3D382415-6ABB-4402-9BED-B55896826984}"/>
              </a:ext>
            </a:extLst>
          </p:cNvPr>
          <p:cNvSpPr>
            <a:spLocks noGrp="1"/>
          </p:cNvSpPr>
          <p:nvPr>
            <p:ph type="subTitle" idx="1"/>
          </p:nvPr>
        </p:nvSpPr>
        <p:spPr>
          <a:xfrm>
            <a:off x="1524000" y="2235754"/>
            <a:ext cx="9144000" cy="48086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extBox 8">
            <a:extLst>
              <a:ext uri="{FF2B5EF4-FFF2-40B4-BE49-F238E27FC236}">
                <a16:creationId xmlns:a16="http://schemas.microsoft.com/office/drawing/2014/main" id="{BABBC57B-63EE-499F-969B-D2319BB35CC3}"/>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1743150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FAF8D16-D80A-4CB6-B9F9-B6F5D66BF107}"/>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8" name="Content Placeholder 2">
            <a:extLst>
              <a:ext uri="{FF2B5EF4-FFF2-40B4-BE49-F238E27FC236}">
                <a16:creationId xmlns:a16="http://schemas.microsoft.com/office/drawing/2014/main" id="{F3552B30-7A45-4576-934E-9AE654092202}"/>
              </a:ext>
            </a:extLst>
          </p:cNvPr>
          <p:cNvSpPr>
            <a:spLocks noGrp="1"/>
          </p:cNvSpPr>
          <p:nvPr>
            <p:ph idx="1"/>
          </p:nvPr>
        </p:nvSpPr>
        <p:spPr>
          <a:xfrm>
            <a:off x="838200" y="1825625"/>
            <a:ext cx="10515600" cy="30015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34611E36-B77E-4F9F-8B7A-296699F7BA5C}"/>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27171278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C44B8D1-9F6F-4014-8445-0B4C490095B5}"/>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8" name="Content Placeholder 2">
            <a:extLst>
              <a:ext uri="{FF2B5EF4-FFF2-40B4-BE49-F238E27FC236}">
                <a16:creationId xmlns:a16="http://schemas.microsoft.com/office/drawing/2014/main" id="{10918B54-B165-4755-BE7A-A085C769E1B7}"/>
              </a:ext>
            </a:extLst>
          </p:cNvPr>
          <p:cNvSpPr>
            <a:spLocks noGrp="1"/>
          </p:cNvSpPr>
          <p:nvPr>
            <p:ph sz="half" idx="1"/>
          </p:nvPr>
        </p:nvSpPr>
        <p:spPr>
          <a:xfrm>
            <a:off x="838200" y="1825625"/>
            <a:ext cx="5181600" cy="35066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7B1392F9-35D6-4CD5-AEA0-91273D3F4A3C}"/>
              </a:ext>
            </a:extLst>
          </p:cNvPr>
          <p:cNvSpPr>
            <a:spLocks noGrp="1"/>
          </p:cNvSpPr>
          <p:nvPr>
            <p:ph sz="half" idx="10"/>
          </p:nvPr>
        </p:nvSpPr>
        <p:spPr>
          <a:xfrm>
            <a:off x="6172202" y="1825625"/>
            <a:ext cx="5181600" cy="35066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17E5EFEA-1C3D-429D-B4A9-2D5F626F52BD}"/>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1247219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2698555-9940-4EB7-A686-C22E91CD551B}"/>
              </a:ext>
            </a:extLst>
          </p:cNvPr>
          <p:cNvSpPr>
            <a:spLocks noGrp="1"/>
          </p:cNvSpPr>
          <p:nvPr>
            <p:ph type="title"/>
          </p:nvPr>
        </p:nvSpPr>
        <p:spPr>
          <a:xfrm>
            <a:off x="839788" y="352425"/>
            <a:ext cx="10515600" cy="1325563"/>
          </a:xfrm>
        </p:spPr>
        <p:txBody>
          <a:bodyPr/>
          <a:lstStyle/>
          <a:p>
            <a:r>
              <a:rPr lang="en-US"/>
              <a:t>Click to edit Master title style</a:t>
            </a:r>
          </a:p>
        </p:txBody>
      </p:sp>
      <p:sp>
        <p:nvSpPr>
          <p:cNvPr id="9" name="Text Placeholder 2">
            <a:extLst>
              <a:ext uri="{FF2B5EF4-FFF2-40B4-BE49-F238E27FC236}">
                <a16:creationId xmlns:a16="http://schemas.microsoft.com/office/drawing/2014/main" id="{38E60D12-30DB-446D-BF31-F167948B87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Content Placeholder 3">
            <a:extLst>
              <a:ext uri="{FF2B5EF4-FFF2-40B4-BE49-F238E27FC236}">
                <a16:creationId xmlns:a16="http://schemas.microsoft.com/office/drawing/2014/main" id="{2DDF733E-E00C-437A-AE0A-8E8E5BA5920E}"/>
              </a:ext>
            </a:extLst>
          </p:cNvPr>
          <p:cNvSpPr>
            <a:spLocks noGrp="1"/>
          </p:cNvSpPr>
          <p:nvPr>
            <p:ph sz="half" idx="2"/>
          </p:nvPr>
        </p:nvSpPr>
        <p:spPr>
          <a:xfrm>
            <a:off x="839788" y="2505075"/>
            <a:ext cx="5157787" cy="28590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a:extLst>
              <a:ext uri="{FF2B5EF4-FFF2-40B4-BE49-F238E27FC236}">
                <a16:creationId xmlns:a16="http://schemas.microsoft.com/office/drawing/2014/main" id="{3F948005-17BB-46D3-9677-3766F07861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5">
            <a:extLst>
              <a:ext uri="{FF2B5EF4-FFF2-40B4-BE49-F238E27FC236}">
                <a16:creationId xmlns:a16="http://schemas.microsoft.com/office/drawing/2014/main" id="{0B581D24-290F-4074-9A3E-B9BCD09620AC}"/>
              </a:ext>
            </a:extLst>
          </p:cNvPr>
          <p:cNvSpPr>
            <a:spLocks noGrp="1"/>
          </p:cNvSpPr>
          <p:nvPr>
            <p:ph sz="quarter" idx="4"/>
          </p:nvPr>
        </p:nvSpPr>
        <p:spPr>
          <a:xfrm>
            <a:off x="6172200" y="2505075"/>
            <a:ext cx="5183188" cy="28590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9AC0B69E-04F5-440A-A560-3E66544B51E8}"/>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1742110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8E34A77-37BB-4BF3-9D7A-79AB5E751882}"/>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12" name="Text Placeholder 8">
            <a:extLst>
              <a:ext uri="{FF2B5EF4-FFF2-40B4-BE49-F238E27FC236}">
                <a16:creationId xmlns:a16="http://schemas.microsoft.com/office/drawing/2014/main" id="{35BDC6FA-B1CD-4FC6-9888-E66EDED929DC}"/>
              </a:ext>
            </a:extLst>
          </p:cNvPr>
          <p:cNvSpPr>
            <a:spLocks noGrp="1"/>
          </p:cNvSpPr>
          <p:nvPr>
            <p:ph type="body" sz="quarter" idx="11"/>
          </p:nvPr>
        </p:nvSpPr>
        <p:spPr>
          <a:xfrm>
            <a:off x="838200" y="1849438"/>
            <a:ext cx="4578350" cy="330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6">
            <a:extLst>
              <a:ext uri="{FF2B5EF4-FFF2-40B4-BE49-F238E27FC236}">
                <a16:creationId xmlns:a16="http://schemas.microsoft.com/office/drawing/2014/main" id="{7EE699DF-587B-4810-B56E-EA154F0E8B8B}"/>
              </a:ext>
            </a:extLst>
          </p:cNvPr>
          <p:cNvSpPr>
            <a:spLocks noGrp="1"/>
          </p:cNvSpPr>
          <p:nvPr>
            <p:ph type="pic" sz="quarter" idx="10"/>
          </p:nvPr>
        </p:nvSpPr>
        <p:spPr>
          <a:xfrm>
            <a:off x="5608638" y="1849438"/>
            <a:ext cx="6583362" cy="3302000"/>
          </a:xfrm>
        </p:spPr>
        <p:txBody>
          <a:bodyPr/>
          <a:lstStyle/>
          <a:p>
            <a:endParaRPr lang="en-US"/>
          </a:p>
        </p:txBody>
      </p:sp>
      <p:sp>
        <p:nvSpPr>
          <p:cNvPr id="8" name="TextBox 7">
            <a:extLst>
              <a:ext uri="{FF2B5EF4-FFF2-40B4-BE49-F238E27FC236}">
                <a16:creationId xmlns:a16="http://schemas.microsoft.com/office/drawing/2014/main" id="{7DAD6286-8355-49EE-B698-1207DFC30A58}"/>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1381672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DA60F77-6D5A-45B4-90B8-214D7BA661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7" name="Content Placeholder 2">
            <a:extLst>
              <a:ext uri="{FF2B5EF4-FFF2-40B4-BE49-F238E27FC236}">
                <a16:creationId xmlns:a16="http://schemas.microsoft.com/office/drawing/2014/main" id="{E7BDAC51-C64A-4C06-9E86-38C7AC565BDA}"/>
              </a:ext>
            </a:extLst>
          </p:cNvPr>
          <p:cNvSpPr>
            <a:spLocks noGrp="1"/>
          </p:cNvSpPr>
          <p:nvPr>
            <p:ph idx="1"/>
          </p:nvPr>
        </p:nvSpPr>
        <p:spPr>
          <a:xfrm>
            <a:off x="5183188" y="987426"/>
            <a:ext cx="6172200" cy="443201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3">
            <a:extLst>
              <a:ext uri="{FF2B5EF4-FFF2-40B4-BE49-F238E27FC236}">
                <a16:creationId xmlns:a16="http://schemas.microsoft.com/office/drawing/2014/main" id="{167B2790-AA41-4571-A12E-1364A4BF8124}"/>
              </a:ext>
            </a:extLst>
          </p:cNvPr>
          <p:cNvSpPr>
            <a:spLocks noGrp="1"/>
          </p:cNvSpPr>
          <p:nvPr>
            <p:ph type="body" sz="half" idx="2"/>
          </p:nvPr>
        </p:nvSpPr>
        <p:spPr>
          <a:xfrm>
            <a:off x="839788" y="2057400"/>
            <a:ext cx="3932237" cy="34662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1" name="TextBox 10">
            <a:extLst>
              <a:ext uri="{FF2B5EF4-FFF2-40B4-BE49-F238E27FC236}">
                <a16:creationId xmlns:a16="http://schemas.microsoft.com/office/drawing/2014/main" id="{4977C583-670A-4E13-9596-688D50D18963}"/>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621764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2019883-9167-4C57-A1E0-36FFCB97F1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6" name="Picture Placeholder 2">
            <a:extLst>
              <a:ext uri="{FF2B5EF4-FFF2-40B4-BE49-F238E27FC236}">
                <a16:creationId xmlns:a16="http://schemas.microsoft.com/office/drawing/2014/main" id="{3A94749B-B34F-42CE-A1B2-905A20F19C1D}"/>
              </a:ext>
            </a:extLst>
          </p:cNvPr>
          <p:cNvSpPr>
            <a:spLocks noGrp="1"/>
          </p:cNvSpPr>
          <p:nvPr>
            <p:ph type="pic" idx="1"/>
          </p:nvPr>
        </p:nvSpPr>
        <p:spPr>
          <a:xfrm>
            <a:off x="5183188" y="987425"/>
            <a:ext cx="7008812" cy="471162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Text Placeholder 3">
            <a:extLst>
              <a:ext uri="{FF2B5EF4-FFF2-40B4-BE49-F238E27FC236}">
                <a16:creationId xmlns:a16="http://schemas.microsoft.com/office/drawing/2014/main" id="{5855D150-BFCA-4FE7-A79C-2CA3A61C2421}"/>
              </a:ext>
            </a:extLst>
          </p:cNvPr>
          <p:cNvSpPr>
            <a:spLocks noGrp="1"/>
          </p:cNvSpPr>
          <p:nvPr>
            <p:ph type="body" sz="half" idx="2"/>
          </p:nvPr>
        </p:nvSpPr>
        <p:spPr>
          <a:xfrm>
            <a:off x="839788" y="2057400"/>
            <a:ext cx="3932237" cy="336520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extBox 9">
            <a:extLst>
              <a:ext uri="{FF2B5EF4-FFF2-40B4-BE49-F238E27FC236}">
                <a16:creationId xmlns:a16="http://schemas.microsoft.com/office/drawing/2014/main" id="{402BA548-6FF3-40AD-9F15-AC08E2B38E06}"/>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1435307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9B0BE-86DF-4F6D-9695-42F8739220CE}"/>
              </a:ext>
            </a:extLst>
          </p:cNvPr>
          <p:cNvSpPr>
            <a:spLocks noGrp="1"/>
          </p:cNvSpPr>
          <p:nvPr>
            <p:ph type="ctrTitle"/>
          </p:nvPr>
        </p:nvSpPr>
        <p:spPr>
          <a:xfrm>
            <a:off x="4939748" y="1739900"/>
            <a:ext cx="6641949" cy="2573570"/>
          </a:xfrm>
        </p:spPr>
        <p:txBody>
          <a:bodyPr tIns="0" anchor="t">
            <a:norm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236EB438-DCC4-4947-A9DA-38DDD07A07A6}"/>
              </a:ext>
            </a:extLst>
          </p:cNvPr>
          <p:cNvSpPr>
            <a:spLocks noGrp="1"/>
          </p:cNvSpPr>
          <p:nvPr>
            <p:ph type="subTitle" idx="1"/>
          </p:nvPr>
        </p:nvSpPr>
        <p:spPr>
          <a:xfrm>
            <a:off x="4939749" y="4325765"/>
            <a:ext cx="6655352" cy="876808"/>
          </a:xfrm>
        </p:spPr>
        <p:txBody>
          <a:bodyPr lIns="457200" rIns="457200">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body" sz="quarter" idx="12" hasCustomPrompt="1"/>
          </p:nvPr>
        </p:nvSpPr>
        <p:spPr>
          <a:xfrm>
            <a:off x="4939748" y="5202573"/>
            <a:ext cx="6642652" cy="460375"/>
          </a:xfrm>
        </p:spPr>
        <p:txBody>
          <a:bodyPr lIns="457200" rIns="457200">
            <a:normAutofit/>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a:t>Edit Date</a:t>
            </a:r>
          </a:p>
        </p:txBody>
      </p:sp>
      <p:grpSp>
        <p:nvGrpSpPr>
          <p:cNvPr id="10" name="Group 9" descr="&quot;&quot;"/>
          <p:cNvGrpSpPr/>
          <p:nvPr userDrawn="1"/>
        </p:nvGrpSpPr>
        <p:grpSpPr>
          <a:xfrm>
            <a:off x="0" y="0"/>
            <a:ext cx="4939748" cy="6927574"/>
            <a:chOff x="0" y="0"/>
            <a:chExt cx="4939748" cy="6927574"/>
          </a:xfrm>
        </p:grpSpPr>
        <p:sp>
          <p:nvSpPr>
            <p:cNvPr id="8" name="Rectangle 7"/>
            <p:cNvSpPr/>
            <p:nvPr userDrawn="1"/>
          </p:nvSpPr>
          <p:spPr>
            <a:xfrm>
              <a:off x="0" y="0"/>
              <a:ext cx="4084983" cy="6927574"/>
            </a:xfrm>
            <a:prstGeom prst="rect">
              <a:avLst/>
            </a:prstGeom>
            <a:solidFill>
              <a:srgbClr val="002F6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Rectangle 8"/>
            <p:cNvSpPr/>
            <p:nvPr userDrawn="1"/>
          </p:nvSpPr>
          <p:spPr>
            <a:xfrm>
              <a:off x="1093304" y="1828800"/>
              <a:ext cx="3846444" cy="3846443"/>
            </a:xfrm>
            <a:prstGeom prst="rect">
              <a:avLst/>
            </a:prstGeom>
            <a:solidFill>
              <a:srgbClr val="FFB6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13" name="Picture Placeholder 12"/>
          <p:cNvSpPr>
            <a:spLocks noGrp="1"/>
          </p:cNvSpPr>
          <p:nvPr>
            <p:ph type="pic" sz="quarter" idx="11"/>
          </p:nvPr>
        </p:nvSpPr>
        <p:spPr>
          <a:xfrm>
            <a:off x="0" y="914400"/>
            <a:ext cx="4681538" cy="4502150"/>
          </a:xfrm>
        </p:spPr>
        <p:txBody>
          <a:bodyPr/>
          <a:lstStyle>
            <a:lvl1pPr>
              <a:defRPr>
                <a:solidFill>
                  <a:schemeClr val="bg1"/>
                </a:solidFill>
              </a:defRPr>
            </a:lvl1pPr>
          </a:lstStyle>
          <a:p>
            <a:endParaRPr lang="en-US"/>
          </a:p>
        </p:txBody>
      </p:sp>
      <p:sp>
        <p:nvSpPr>
          <p:cNvPr id="15" name="TextBox 14">
            <a:extLst>
              <a:ext uri="{FF2B5EF4-FFF2-40B4-BE49-F238E27FC236}">
                <a16:creationId xmlns:a16="http://schemas.microsoft.com/office/drawing/2014/main" id="{46704558-105D-485D-B053-2EAF1B0DE725}"/>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26890502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7" name="Rectangle 6" descr="&quot;&quot;"/>
          <p:cNvSpPr/>
          <p:nvPr userDrawn="1"/>
        </p:nvSpPr>
        <p:spPr>
          <a:xfrm>
            <a:off x="0" y="691117"/>
            <a:ext cx="4939748" cy="5092996"/>
          </a:xfrm>
          <a:prstGeom prst="rect">
            <a:avLst/>
          </a:prstGeom>
          <a:solidFill>
            <a:srgbClr val="002F6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0" y="684102"/>
            <a:ext cx="4939748" cy="1165963"/>
          </a:xfrm>
        </p:spPr>
        <p:txBody>
          <a:bodyPr lIns="457200" tIns="457200" rIns="457200" anchor="t">
            <a:normAutofit/>
          </a:bodyPr>
          <a:lstStyle>
            <a:lvl1pPr>
              <a:defRPr sz="4000">
                <a:solidFill>
                  <a:schemeClr val="bg1"/>
                </a:solidFill>
              </a:defRPr>
            </a:lvl1pPr>
          </a:lstStyle>
          <a:p>
            <a:r>
              <a:rPr lang="en-US"/>
              <a:t>Table of Contents</a:t>
            </a:r>
          </a:p>
        </p:txBody>
      </p:sp>
      <p:sp>
        <p:nvSpPr>
          <p:cNvPr id="9" name="Text Placeholder 8"/>
          <p:cNvSpPr>
            <a:spLocks noGrp="1"/>
          </p:cNvSpPr>
          <p:nvPr>
            <p:ph type="body" sz="quarter" idx="11"/>
          </p:nvPr>
        </p:nvSpPr>
        <p:spPr>
          <a:xfrm>
            <a:off x="0" y="1849438"/>
            <a:ext cx="4940300" cy="3935412"/>
          </a:xfrm>
        </p:spPr>
        <p:txBody>
          <a:bodyPr lIns="457200" tIns="228600" rIns="228600" bIns="228600"/>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p:cNvSpPr>
            <a:spLocks noGrp="1"/>
          </p:cNvSpPr>
          <p:nvPr>
            <p:ph type="pic" sz="quarter" idx="12"/>
          </p:nvPr>
        </p:nvSpPr>
        <p:spPr>
          <a:xfrm>
            <a:off x="6092825" y="0"/>
            <a:ext cx="6099175" cy="6858000"/>
          </a:xfrm>
        </p:spPr>
        <p:txBody>
          <a:bodyPr/>
          <a:lstStyle/>
          <a:p>
            <a:endParaRPr lang="en-US"/>
          </a:p>
        </p:txBody>
      </p:sp>
      <p:sp>
        <p:nvSpPr>
          <p:cNvPr id="12" name="TextBox 11">
            <a:extLst>
              <a:ext uri="{FF2B5EF4-FFF2-40B4-BE49-F238E27FC236}">
                <a16:creationId xmlns:a16="http://schemas.microsoft.com/office/drawing/2014/main" id="{E7A8E0B8-0C27-487A-B271-34F7093F70B6}"/>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1436918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p:bg>
      <p:bgPr>
        <a:solidFill>
          <a:schemeClr val="bg1"/>
        </a:solidFill>
        <a:effectLst/>
      </p:bgPr>
    </p:bg>
    <p:spTree>
      <p:nvGrpSpPr>
        <p:cNvPr id="1" name=""/>
        <p:cNvGrpSpPr/>
        <p:nvPr/>
      </p:nvGrpSpPr>
      <p:grpSpPr>
        <a:xfrm>
          <a:off x="0" y="0"/>
          <a:ext cx="0" cy="0"/>
          <a:chOff x="0" y="0"/>
          <a:chExt cx="0" cy="0"/>
        </a:xfrm>
      </p:grpSpPr>
      <p:sp>
        <p:nvSpPr>
          <p:cNvPr id="8" name="Rectangle 7" descr="&quot;&quot;"/>
          <p:cNvSpPr/>
          <p:nvPr userDrawn="1"/>
        </p:nvSpPr>
        <p:spPr>
          <a:xfrm>
            <a:off x="0" y="0"/>
            <a:ext cx="12192000" cy="6927574"/>
          </a:xfrm>
          <a:prstGeom prst="rect">
            <a:avLst/>
          </a:prstGeom>
          <a:solidFill>
            <a:srgbClr val="002F6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Rectangle 8" descr="&quot;&quot;"/>
          <p:cNvSpPr/>
          <p:nvPr userDrawn="1"/>
        </p:nvSpPr>
        <p:spPr>
          <a:xfrm>
            <a:off x="1093304" y="1828800"/>
            <a:ext cx="3846444" cy="3846443"/>
          </a:xfrm>
          <a:prstGeom prst="rect">
            <a:avLst/>
          </a:prstGeom>
          <a:solidFill>
            <a:srgbClr val="FFB6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Section #">
            <a:extLst>
              <a:ext uri="{FF2B5EF4-FFF2-40B4-BE49-F238E27FC236}">
                <a16:creationId xmlns:a16="http://schemas.microsoft.com/office/drawing/2014/main" id="{E769B0BE-86DF-4F6D-9695-42F8739220CE}"/>
              </a:ext>
            </a:extLst>
          </p:cNvPr>
          <p:cNvSpPr>
            <a:spLocks noGrp="1"/>
          </p:cNvSpPr>
          <p:nvPr>
            <p:ph type="ctrTitle" hasCustomPrompt="1"/>
          </p:nvPr>
        </p:nvSpPr>
        <p:spPr>
          <a:xfrm>
            <a:off x="4939748" y="1739901"/>
            <a:ext cx="7252252" cy="1143000"/>
          </a:xfrm>
        </p:spPr>
        <p:txBody>
          <a:bodyPr tIns="228600" anchor="t">
            <a:normAutofit/>
          </a:bodyPr>
          <a:lstStyle>
            <a:lvl1pPr algn="l">
              <a:defRPr sz="6000" u="sng" baseline="0">
                <a:solidFill>
                  <a:schemeClr val="bg1"/>
                </a:solidFill>
                <a:uFill>
                  <a:solidFill>
                    <a:schemeClr val="bg1"/>
                  </a:solidFill>
                </a:uFill>
              </a:defRPr>
            </a:lvl1pPr>
          </a:lstStyle>
          <a:p>
            <a:r>
              <a:rPr lang="en-US"/>
              <a:t>Section #</a:t>
            </a:r>
          </a:p>
        </p:txBody>
      </p:sp>
      <p:sp>
        <p:nvSpPr>
          <p:cNvPr id="3" name="Section Title">
            <a:extLst>
              <a:ext uri="{FF2B5EF4-FFF2-40B4-BE49-F238E27FC236}">
                <a16:creationId xmlns:a16="http://schemas.microsoft.com/office/drawing/2014/main" id="{236EB438-DCC4-4947-A9DA-38DDD07A07A6}"/>
              </a:ext>
            </a:extLst>
          </p:cNvPr>
          <p:cNvSpPr>
            <a:spLocks noGrp="1"/>
          </p:cNvSpPr>
          <p:nvPr>
            <p:ph type="subTitle" idx="1" hasCustomPrompt="1"/>
          </p:nvPr>
        </p:nvSpPr>
        <p:spPr>
          <a:xfrm>
            <a:off x="4939748" y="2882901"/>
            <a:ext cx="7252252" cy="2108200"/>
          </a:xfrm>
        </p:spPr>
        <p:txBody>
          <a:bodyPr lIns="457200" rIns="457200">
            <a:noAutofit/>
          </a:bodyPr>
          <a:lstStyle>
            <a:lvl1pPr marL="0" indent="0" algn="l">
              <a:buNone/>
              <a:defRPr sz="4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sp>
        <p:nvSpPr>
          <p:cNvPr id="20" name="Subtitle"/>
          <p:cNvSpPr>
            <a:spLocks noGrp="1"/>
          </p:cNvSpPr>
          <p:nvPr>
            <p:ph type="body" sz="quarter" idx="12" hasCustomPrompt="1"/>
          </p:nvPr>
        </p:nvSpPr>
        <p:spPr>
          <a:xfrm>
            <a:off x="4939748" y="4991100"/>
            <a:ext cx="7252252" cy="684143"/>
          </a:xfrm>
        </p:spPr>
        <p:txBody>
          <a:bodyPr lIns="457200" rIns="457200">
            <a:normAutofit/>
          </a:bodyPr>
          <a:lstStyle>
            <a:lvl1pPr marL="0" indent="0">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3" name="Picture Placeholder 12"/>
          <p:cNvSpPr>
            <a:spLocks noGrp="1"/>
          </p:cNvSpPr>
          <p:nvPr>
            <p:ph type="pic" sz="quarter" idx="11"/>
          </p:nvPr>
        </p:nvSpPr>
        <p:spPr>
          <a:xfrm>
            <a:off x="0" y="914400"/>
            <a:ext cx="4681538" cy="4502150"/>
          </a:xfrm>
        </p:spPr>
        <p:txBody>
          <a:bodyPr/>
          <a:lstStyle>
            <a:lvl1pPr>
              <a:defRPr>
                <a:solidFill>
                  <a:schemeClr val="bg1"/>
                </a:solidFill>
              </a:defRPr>
            </a:lvl1pPr>
          </a:lstStyle>
          <a:p>
            <a:endParaRPr lang="en-US"/>
          </a:p>
        </p:txBody>
      </p:sp>
      <p:sp>
        <p:nvSpPr>
          <p:cNvPr id="12" name="TextBox 11">
            <a:extLst>
              <a:ext uri="{FF2B5EF4-FFF2-40B4-BE49-F238E27FC236}">
                <a16:creationId xmlns:a16="http://schemas.microsoft.com/office/drawing/2014/main" id="{177E1570-2F26-4218-88D4-F9B1DD7278E4}"/>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17325529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Graphic 10" descr="&quot;&quot;">
            <a:extLst>
              <a:ext uri="{FF2B5EF4-FFF2-40B4-BE49-F238E27FC236}">
                <a16:creationId xmlns:a16="http://schemas.microsoft.com/office/drawing/2014/main" id="{889376D1-4608-4787-BE58-B2E914F26CB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12879" b="7360"/>
          <a:stretch/>
        </p:blipFill>
        <p:spPr>
          <a:xfrm>
            <a:off x="7810500" y="1041748"/>
            <a:ext cx="4381500" cy="4659045"/>
          </a:xfrm>
          <a:prstGeom prst="rect">
            <a:avLst/>
          </a:prstGeom>
        </p:spPr>
      </p:pic>
      <p:sp>
        <p:nvSpPr>
          <p:cNvPr id="4" name="Title 1">
            <a:extLst>
              <a:ext uri="{FF2B5EF4-FFF2-40B4-BE49-F238E27FC236}">
                <a16:creationId xmlns:a16="http://schemas.microsoft.com/office/drawing/2014/main" id="{55D06E9A-B34F-4B71-A6B8-D8968C12E8E9}"/>
              </a:ext>
            </a:extLst>
          </p:cNvPr>
          <p:cNvSpPr>
            <a:spLocks noGrp="1"/>
          </p:cNvSpPr>
          <p:nvPr>
            <p:ph type="title"/>
          </p:nvPr>
        </p:nvSpPr>
        <p:spPr>
          <a:xfrm>
            <a:off x="838200" y="365125"/>
            <a:ext cx="10515600" cy="1325563"/>
          </a:xfrm>
          <a:prstGeom prst="rect">
            <a:avLst/>
          </a:prstGeom>
        </p:spPr>
        <p:txBody>
          <a:bodyPr anchor="ctr"/>
          <a:lstStyle/>
          <a:p>
            <a:r>
              <a:rPr lang="en-US"/>
              <a:t>Click to edit Master title style</a:t>
            </a:r>
          </a:p>
        </p:txBody>
      </p:sp>
      <p:sp>
        <p:nvSpPr>
          <p:cNvPr id="5" name="Content Placeholder 2">
            <a:extLst>
              <a:ext uri="{FF2B5EF4-FFF2-40B4-BE49-F238E27FC236}">
                <a16:creationId xmlns:a16="http://schemas.microsoft.com/office/drawing/2014/main" id="{CCF4C9AC-4235-4209-A24C-8BA29A66FCA3}"/>
              </a:ext>
            </a:extLst>
          </p:cNvPr>
          <p:cNvSpPr>
            <a:spLocks noGrp="1"/>
          </p:cNvSpPr>
          <p:nvPr>
            <p:ph idx="1"/>
          </p:nvPr>
        </p:nvSpPr>
        <p:spPr>
          <a:xfrm>
            <a:off x="838200" y="1825625"/>
            <a:ext cx="10515600" cy="3654512"/>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E1B0BDE2-34BB-4180-91E2-131B5C4DF377}"/>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36430809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One Area">
    <p:spTree>
      <p:nvGrpSpPr>
        <p:cNvPr id="1" name=""/>
        <p:cNvGrpSpPr/>
        <p:nvPr/>
      </p:nvGrpSpPr>
      <p:grpSpPr>
        <a:xfrm>
          <a:off x="0" y="0"/>
          <a:ext cx="0" cy="0"/>
          <a:chOff x="0" y="0"/>
          <a:chExt cx="0" cy="0"/>
        </a:xfrm>
      </p:grpSpPr>
      <p:pic>
        <p:nvPicPr>
          <p:cNvPr id="5" name="Graphic 10" descr="&quot;&quot;">
            <a:extLst>
              <a:ext uri="{FF2B5EF4-FFF2-40B4-BE49-F238E27FC236}">
                <a16:creationId xmlns:a16="http://schemas.microsoft.com/office/drawing/2014/main" id="{889376D1-4608-4787-BE58-B2E914F26CB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 r="12879" b="-1364"/>
          <a:stretch/>
        </p:blipFill>
        <p:spPr>
          <a:xfrm>
            <a:off x="7810500" y="1041748"/>
            <a:ext cx="4381500" cy="5097795"/>
          </a:xfrm>
          <a:prstGeom prst="rect">
            <a:avLst/>
          </a:prstGeom>
        </p:spPr>
      </p:pic>
      <p:sp>
        <p:nvSpPr>
          <p:cNvPr id="2" name="Title 1">
            <a:extLst>
              <a:ext uri="{FF2B5EF4-FFF2-40B4-BE49-F238E27FC236}">
                <a16:creationId xmlns:a16="http://schemas.microsoft.com/office/drawing/2014/main" id="{55D06E9A-B34F-4B71-A6B8-D8968C12E8E9}"/>
              </a:ext>
            </a:extLst>
          </p:cNvPr>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1"/>
          </p:nvPr>
        </p:nvSpPr>
        <p:spPr>
          <a:xfrm>
            <a:off x="0" y="1828800"/>
            <a:ext cx="12192000" cy="40703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E4142F43-37A1-4725-8445-E86609B14F15}"/>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34445959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nly Two Areas">
    <p:spTree>
      <p:nvGrpSpPr>
        <p:cNvPr id="1" name=""/>
        <p:cNvGrpSpPr/>
        <p:nvPr/>
      </p:nvGrpSpPr>
      <p:grpSpPr>
        <a:xfrm>
          <a:off x="0" y="0"/>
          <a:ext cx="0" cy="0"/>
          <a:chOff x="0" y="0"/>
          <a:chExt cx="0" cy="0"/>
        </a:xfrm>
      </p:grpSpPr>
      <p:pic>
        <p:nvPicPr>
          <p:cNvPr id="7" name="Graphic 10" descr="&quot;&quot;">
            <a:extLst>
              <a:ext uri="{FF2B5EF4-FFF2-40B4-BE49-F238E27FC236}">
                <a16:creationId xmlns:a16="http://schemas.microsoft.com/office/drawing/2014/main" id="{889376D1-4608-4787-BE58-B2E914F26CB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 r="12879" b="-1364"/>
          <a:stretch/>
        </p:blipFill>
        <p:spPr>
          <a:xfrm>
            <a:off x="7810500" y="1041748"/>
            <a:ext cx="4381500" cy="5097795"/>
          </a:xfrm>
          <a:prstGeom prst="rect">
            <a:avLst/>
          </a:prstGeom>
        </p:spPr>
      </p:pic>
      <p:sp>
        <p:nvSpPr>
          <p:cNvPr id="2" name="Title 1">
            <a:extLst>
              <a:ext uri="{FF2B5EF4-FFF2-40B4-BE49-F238E27FC236}">
                <a16:creationId xmlns:a16="http://schemas.microsoft.com/office/drawing/2014/main" id="{195EA91A-8332-4C79-8136-7F08F76C44D1}"/>
              </a:ext>
            </a:extLst>
          </p:cNvPr>
          <p:cNvSpPr>
            <a:spLocks noGrp="1"/>
          </p:cNvSpPr>
          <p:nvPr>
            <p:ph type="title"/>
          </p:nvPr>
        </p:nvSpPr>
        <p:spPr/>
        <p:txBody>
          <a:bodyPr/>
          <a:lstStyle/>
          <a:p>
            <a:r>
              <a:rPr lang="en-US"/>
              <a:t>Click to edit Master title style</a:t>
            </a:r>
          </a:p>
        </p:txBody>
      </p:sp>
      <p:sp>
        <p:nvSpPr>
          <p:cNvPr id="8" name="Text Placeholder Left"/>
          <p:cNvSpPr>
            <a:spLocks noGrp="1"/>
          </p:cNvSpPr>
          <p:nvPr>
            <p:ph type="body" sz="quarter" idx="12"/>
          </p:nvPr>
        </p:nvSpPr>
        <p:spPr>
          <a:xfrm>
            <a:off x="0" y="1828800"/>
            <a:ext cx="6065838" cy="4019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Right"/>
          <p:cNvSpPr>
            <a:spLocks noGrp="1"/>
          </p:cNvSpPr>
          <p:nvPr>
            <p:ph type="body" sz="quarter" idx="13"/>
          </p:nvPr>
        </p:nvSpPr>
        <p:spPr>
          <a:xfrm>
            <a:off x="6096000" y="1828800"/>
            <a:ext cx="6096000" cy="4019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Box 11">
            <a:extLst>
              <a:ext uri="{FF2B5EF4-FFF2-40B4-BE49-F238E27FC236}">
                <a16:creationId xmlns:a16="http://schemas.microsoft.com/office/drawing/2014/main" id="{08DD162D-4896-4A0D-8EF3-58E48C5B2676}"/>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32071346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Only One Over Two">
    <p:spTree>
      <p:nvGrpSpPr>
        <p:cNvPr id="1" name=""/>
        <p:cNvGrpSpPr/>
        <p:nvPr/>
      </p:nvGrpSpPr>
      <p:grpSpPr>
        <a:xfrm>
          <a:off x="0" y="0"/>
          <a:ext cx="0" cy="0"/>
          <a:chOff x="0" y="0"/>
          <a:chExt cx="0" cy="0"/>
        </a:xfrm>
      </p:grpSpPr>
      <p:pic>
        <p:nvPicPr>
          <p:cNvPr id="7" name="Graphic 10" descr="&quot;&quot;">
            <a:extLst>
              <a:ext uri="{FF2B5EF4-FFF2-40B4-BE49-F238E27FC236}">
                <a16:creationId xmlns:a16="http://schemas.microsoft.com/office/drawing/2014/main" id="{889376D1-4608-4787-BE58-B2E914F26CB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 r="12879" b="-1364"/>
          <a:stretch/>
        </p:blipFill>
        <p:spPr>
          <a:xfrm>
            <a:off x="7810500" y="1041748"/>
            <a:ext cx="4381500" cy="5097795"/>
          </a:xfrm>
          <a:prstGeom prst="rect">
            <a:avLst/>
          </a:prstGeom>
        </p:spPr>
      </p:pic>
      <p:sp>
        <p:nvSpPr>
          <p:cNvPr id="8" name="Title 1">
            <a:extLst>
              <a:ext uri="{FF2B5EF4-FFF2-40B4-BE49-F238E27FC236}">
                <a16:creationId xmlns:a16="http://schemas.microsoft.com/office/drawing/2014/main" id="{195EA91A-8332-4C79-8136-7F08F76C44D1}"/>
              </a:ext>
            </a:extLst>
          </p:cNvPr>
          <p:cNvSpPr>
            <a:spLocks noGrp="1"/>
          </p:cNvSpPr>
          <p:nvPr>
            <p:ph type="title"/>
          </p:nvPr>
        </p:nvSpPr>
        <p:spPr>
          <a:xfrm>
            <a:off x="0" y="1"/>
            <a:ext cx="12192000" cy="1371600"/>
          </a:xfrm>
        </p:spPr>
        <p:txBody>
          <a:bodyPr/>
          <a:lstStyle/>
          <a:p>
            <a:r>
              <a:rPr lang="en-US"/>
              <a:t>Click to edit Master title style</a:t>
            </a:r>
          </a:p>
        </p:txBody>
      </p:sp>
      <p:sp>
        <p:nvSpPr>
          <p:cNvPr id="11" name="Text Placeholder Full"/>
          <p:cNvSpPr>
            <a:spLocks noGrp="1"/>
          </p:cNvSpPr>
          <p:nvPr>
            <p:ph type="body" sz="quarter" idx="12"/>
          </p:nvPr>
        </p:nvSpPr>
        <p:spPr>
          <a:xfrm>
            <a:off x="0" y="1371600"/>
            <a:ext cx="12192000" cy="1006475"/>
          </a:xfrm>
        </p:spPr>
        <p:txBody>
          <a:bodyPr/>
          <a:lstStyle>
            <a:lvl1pPr marL="0" indent="0">
              <a:buNone/>
              <a:defRPr/>
            </a:lvl1pPr>
          </a:lstStyle>
          <a:p>
            <a:pPr lvl="0"/>
            <a:r>
              <a:rPr lang="en-US"/>
              <a:t>Edit Master text styles</a:t>
            </a:r>
          </a:p>
        </p:txBody>
      </p:sp>
      <p:sp>
        <p:nvSpPr>
          <p:cNvPr id="3" name="Text Placeholder Left"/>
          <p:cNvSpPr>
            <a:spLocks noGrp="1"/>
          </p:cNvSpPr>
          <p:nvPr>
            <p:ph type="body" sz="quarter" idx="13"/>
          </p:nvPr>
        </p:nvSpPr>
        <p:spPr>
          <a:xfrm>
            <a:off x="0" y="2378075"/>
            <a:ext cx="6065838" cy="3473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Right"/>
          <p:cNvSpPr>
            <a:spLocks noGrp="1"/>
          </p:cNvSpPr>
          <p:nvPr>
            <p:ph type="body" sz="quarter" idx="14"/>
          </p:nvPr>
        </p:nvSpPr>
        <p:spPr>
          <a:xfrm>
            <a:off x="6065838" y="2378075"/>
            <a:ext cx="6126162" cy="3473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Box 11">
            <a:extLst>
              <a:ext uri="{FF2B5EF4-FFF2-40B4-BE49-F238E27FC236}">
                <a16:creationId xmlns:a16="http://schemas.microsoft.com/office/drawing/2014/main" id="{C68D9AAB-3C8F-4BE8-98E4-B3ED54826D95}"/>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22227684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Ov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06E9A-B34F-4B71-A6B8-D8968C12E8E9}"/>
              </a:ext>
            </a:extLst>
          </p:cNvPr>
          <p:cNvSpPr>
            <a:spLocks noGrp="1"/>
          </p:cNvSpPr>
          <p:nvPr>
            <p:ph type="title"/>
          </p:nvPr>
        </p:nvSpPr>
        <p:spPr>
          <a:xfrm>
            <a:off x="0" y="1"/>
            <a:ext cx="12192000" cy="1371600"/>
          </a:xfrm>
        </p:spPr>
        <p:txBody>
          <a:bodyPr/>
          <a:lstStyle/>
          <a:p>
            <a:r>
              <a:rPr lang="en-US"/>
              <a:t>Click to edit Master title style</a:t>
            </a:r>
          </a:p>
        </p:txBody>
      </p:sp>
      <p:sp>
        <p:nvSpPr>
          <p:cNvPr id="5" name="Text Placeholder 4"/>
          <p:cNvSpPr>
            <a:spLocks noGrp="1"/>
          </p:cNvSpPr>
          <p:nvPr>
            <p:ph type="body" sz="quarter" idx="12"/>
          </p:nvPr>
        </p:nvSpPr>
        <p:spPr>
          <a:xfrm>
            <a:off x="0" y="1371600"/>
            <a:ext cx="12192000" cy="896938"/>
          </a:xfrm>
        </p:spPr>
        <p:txBody>
          <a:bodyPr/>
          <a:lstStyle>
            <a:lvl1pPr marL="0" indent="0">
              <a:buNone/>
              <a:defRPr/>
            </a:lvl1pPr>
          </a:lstStyle>
          <a:p>
            <a:pPr lvl="0"/>
            <a:r>
              <a:rPr lang="en-US"/>
              <a:t>Edit Master text styles</a:t>
            </a:r>
          </a:p>
        </p:txBody>
      </p:sp>
      <p:sp>
        <p:nvSpPr>
          <p:cNvPr id="9" name="Content Placeholder 8"/>
          <p:cNvSpPr>
            <a:spLocks noGrp="1"/>
          </p:cNvSpPr>
          <p:nvPr>
            <p:ph sz="quarter" idx="11" hasCustomPrompt="1"/>
          </p:nvPr>
        </p:nvSpPr>
        <p:spPr>
          <a:xfrm>
            <a:off x="609600" y="2269120"/>
            <a:ext cx="10972800" cy="3701468"/>
          </a:xfrm>
        </p:spPr>
        <p:txBody>
          <a:bodyPr/>
          <a:lstStyle>
            <a:lvl1pPr marL="0" indent="0">
              <a:buNone/>
              <a:defRPr/>
            </a:lvl1pPr>
          </a:lstStyle>
          <a:p>
            <a:pPr lvl="0"/>
            <a:r>
              <a:rPr lang="en-US"/>
              <a:t>Insert Photo, Graph or Chart</a:t>
            </a:r>
          </a:p>
        </p:txBody>
      </p:sp>
    </p:spTree>
    <p:extLst>
      <p:ext uri="{BB962C8B-B14F-4D97-AF65-F5344CB8AC3E}">
        <p14:creationId xmlns:p14="http://schemas.microsoft.com/office/powerpoint/2010/main" val="1313039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 Small Content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06D77-332E-4483-AAB5-DD9F9EF0C479}"/>
              </a:ext>
            </a:extLst>
          </p:cNvPr>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3"/>
          </p:nvPr>
        </p:nvSpPr>
        <p:spPr>
          <a:xfrm>
            <a:off x="0" y="1832610"/>
            <a:ext cx="6035675" cy="4019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hasCustomPrompt="1"/>
          </p:nvPr>
        </p:nvSpPr>
        <p:spPr>
          <a:xfrm>
            <a:off x="6035675" y="1828800"/>
            <a:ext cx="5486400" cy="4023360"/>
          </a:xfrm>
        </p:spPr>
        <p:txBody>
          <a:bodyPr rIns="0"/>
          <a:lstStyle>
            <a:lvl1pPr marL="0" indent="0">
              <a:buNone/>
              <a:defRPr baseline="0"/>
            </a:lvl1pPr>
          </a:lstStyle>
          <a:p>
            <a:pPr lvl="0"/>
            <a:r>
              <a:rPr lang="en-US"/>
              <a:t>Insert Photo, Graph, or Chart</a:t>
            </a:r>
          </a:p>
        </p:txBody>
      </p:sp>
      <p:sp>
        <p:nvSpPr>
          <p:cNvPr id="8" name="TextBox 7">
            <a:extLst>
              <a:ext uri="{FF2B5EF4-FFF2-40B4-BE49-F238E27FC236}">
                <a16:creationId xmlns:a16="http://schemas.microsoft.com/office/drawing/2014/main" id="{C0D262BC-7628-412A-AF03-A43563015BE7}"/>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13599313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Large Content R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5D06E9A-B34F-4B71-A6B8-D8968C12E8E9}"/>
              </a:ext>
            </a:extLst>
          </p:cNvPr>
          <p:cNvSpPr>
            <a:spLocks noGrp="1"/>
          </p:cNvSpPr>
          <p:nvPr>
            <p:ph type="title"/>
          </p:nvPr>
        </p:nvSpPr>
        <p:spPr>
          <a:xfrm>
            <a:off x="0" y="-1"/>
            <a:ext cx="6126480" cy="1825625"/>
          </a:xfrm>
        </p:spPr>
        <p:txBody>
          <a:bodyPr lIns="457200" tIns="457200" rIns="228600" bIns="228600" anchor="t" anchorCtr="0"/>
          <a:lstStyle/>
          <a:p>
            <a:r>
              <a:rPr lang="en-US"/>
              <a:t>Click to edit Master title style</a:t>
            </a:r>
          </a:p>
        </p:txBody>
      </p:sp>
      <p:sp>
        <p:nvSpPr>
          <p:cNvPr id="6" name="Text Placeholder 5"/>
          <p:cNvSpPr>
            <a:spLocks noGrp="1"/>
          </p:cNvSpPr>
          <p:nvPr>
            <p:ph type="body" sz="quarter" idx="12"/>
          </p:nvPr>
        </p:nvSpPr>
        <p:spPr>
          <a:xfrm>
            <a:off x="0" y="1825625"/>
            <a:ext cx="6126163" cy="41560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11" hasCustomPrompt="1"/>
          </p:nvPr>
        </p:nvSpPr>
        <p:spPr>
          <a:xfrm>
            <a:off x="6126163" y="495300"/>
            <a:ext cx="5486400" cy="5486400"/>
          </a:xfrm>
        </p:spPr>
        <p:txBody>
          <a:bodyPr/>
          <a:lstStyle>
            <a:lvl1pPr marL="0" indent="0">
              <a:buNone/>
              <a:defRPr baseline="0"/>
            </a:lvl1pPr>
            <a:lvl2pPr marL="457200" indent="0">
              <a:buNone/>
              <a:defRPr/>
            </a:lvl2pPr>
            <a:lvl3pPr marL="914400" indent="0">
              <a:buNone/>
              <a:defRPr/>
            </a:lvl3pPr>
            <a:lvl4pPr marL="1371600" indent="0">
              <a:buNone/>
              <a:defRPr/>
            </a:lvl4pPr>
            <a:lvl5pPr marL="1828800" indent="0">
              <a:buNone/>
              <a:defRPr/>
            </a:lvl5pPr>
          </a:lstStyle>
          <a:p>
            <a:pPr lvl="0"/>
            <a:r>
              <a:rPr lang="en-US"/>
              <a:t>Insert Photo, Graph or Chart</a:t>
            </a:r>
          </a:p>
        </p:txBody>
      </p:sp>
      <p:sp>
        <p:nvSpPr>
          <p:cNvPr id="10" name="TextBox 9">
            <a:extLst>
              <a:ext uri="{FF2B5EF4-FFF2-40B4-BE49-F238E27FC236}">
                <a16:creationId xmlns:a16="http://schemas.microsoft.com/office/drawing/2014/main" id="{EF984B1B-32D4-47B1-982B-C6808F2330F2}"/>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8885067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Large Content Lef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5D06E9A-B34F-4B71-A6B8-D8968C12E8E9}"/>
              </a:ext>
            </a:extLst>
          </p:cNvPr>
          <p:cNvSpPr>
            <a:spLocks noGrp="1"/>
          </p:cNvSpPr>
          <p:nvPr>
            <p:ph type="title"/>
          </p:nvPr>
        </p:nvSpPr>
        <p:spPr>
          <a:xfrm>
            <a:off x="6065520" y="-1"/>
            <a:ext cx="6126480" cy="1825625"/>
          </a:xfrm>
        </p:spPr>
        <p:txBody>
          <a:bodyPr lIns="457200" tIns="457200" rIns="228600" bIns="228600" anchor="t" anchorCtr="0"/>
          <a:lstStyle/>
          <a:p>
            <a:r>
              <a:rPr lang="en-US"/>
              <a:t>Click to edit Master title style</a:t>
            </a:r>
          </a:p>
        </p:txBody>
      </p:sp>
      <p:sp>
        <p:nvSpPr>
          <p:cNvPr id="4" name="Text Placeholder 3"/>
          <p:cNvSpPr>
            <a:spLocks noGrp="1"/>
          </p:cNvSpPr>
          <p:nvPr>
            <p:ph type="body" sz="quarter" idx="12"/>
          </p:nvPr>
        </p:nvSpPr>
        <p:spPr>
          <a:xfrm>
            <a:off x="6065838" y="1825625"/>
            <a:ext cx="6126162" cy="41560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p:cNvSpPr>
            <a:spLocks noGrp="1"/>
          </p:cNvSpPr>
          <p:nvPr>
            <p:ph sz="quarter" idx="11" hasCustomPrompt="1"/>
          </p:nvPr>
        </p:nvSpPr>
        <p:spPr>
          <a:xfrm>
            <a:off x="558800" y="495300"/>
            <a:ext cx="5486400" cy="5486400"/>
          </a:xfrm>
        </p:spPr>
        <p:txBody>
          <a:bodyPr/>
          <a:lstStyle>
            <a:lvl1pPr marL="0" indent="0">
              <a:buNone/>
              <a:defRPr baseline="0"/>
            </a:lvl1pPr>
            <a:lvl2pPr marL="457200" indent="0">
              <a:buNone/>
              <a:defRPr/>
            </a:lvl2pPr>
            <a:lvl3pPr marL="914400" indent="0">
              <a:buNone/>
              <a:defRPr/>
            </a:lvl3pPr>
            <a:lvl4pPr marL="1371600" indent="0">
              <a:buNone/>
              <a:defRPr/>
            </a:lvl4pPr>
            <a:lvl5pPr marL="1828800" indent="0">
              <a:buNone/>
              <a:defRPr/>
            </a:lvl5pPr>
          </a:lstStyle>
          <a:p>
            <a:pPr lvl="0"/>
            <a:r>
              <a:rPr lang="en-US"/>
              <a:t>Insert Photo, Graph or Chart</a:t>
            </a:r>
          </a:p>
        </p:txBody>
      </p:sp>
      <p:sp>
        <p:nvSpPr>
          <p:cNvPr id="10" name="TextBox 9">
            <a:extLst>
              <a:ext uri="{FF2B5EF4-FFF2-40B4-BE49-F238E27FC236}">
                <a16:creationId xmlns:a16="http://schemas.microsoft.com/office/drawing/2014/main" id="{D78BED85-D054-45FF-B19B-28208A97BCA7}"/>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6248018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Full Length Content R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5D06E9A-B34F-4B71-A6B8-D8968C12E8E9}"/>
              </a:ext>
            </a:extLst>
          </p:cNvPr>
          <p:cNvSpPr>
            <a:spLocks noGrp="1"/>
          </p:cNvSpPr>
          <p:nvPr>
            <p:ph type="title"/>
          </p:nvPr>
        </p:nvSpPr>
        <p:spPr>
          <a:xfrm>
            <a:off x="0" y="-1"/>
            <a:ext cx="6092825" cy="1825625"/>
          </a:xfrm>
        </p:spPr>
        <p:txBody>
          <a:bodyPr lIns="457200" tIns="457200" rIns="228600" bIns="228600" anchor="t" anchorCtr="0"/>
          <a:lstStyle/>
          <a:p>
            <a:r>
              <a:rPr lang="en-US"/>
              <a:t>Click to edit Master title style</a:t>
            </a:r>
          </a:p>
        </p:txBody>
      </p:sp>
      <p:sp>
        <p:nvSpPr>
          <p:cNvPr id="4" name="Text Placeholder 3"/>
          <p:cNvSpPr>
            <a:spLocks noGrp="1"/>
          </p:cNvSpPr>
          <p:nvPr>
            <p:ph type="body" sz="quarter" idx="13"/>
          </p:nvPr>
        </p:nvSpPr>
        <p:spPr>
          <a:xfrm>
            <a:off x="0" y="1825625"/>
            <a:ext cx="6092825" cy="40544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14" hasCustomPrompt="1"/>
          </p:nvPr>
        </p:nvSpPr>
        <p:spPr>
          <a:xfrm>
            <a:off x="6092825" y="0"/>
            <a:ext cx="6099175" cy="6858000"/>
          </a:xfrm>
        </p:spPr>
        <p:txBody>
          <a:bodyPr/>
          <a:lstStyle>
            <a:lvl1pPr marL="0" indent="0">
              <a:buNone/>
              <a:defRPr baseline="0"/>
            </a:lvl1pPr>
          </a:lstStyle>
          <a:p>
            <a:pPr lvl="0"/>
            <a:r>
              <a:rPr lang="en-US"/>
              <a:t>Insert Photo, Graph or Chart</a:t>
            </a:r>
          </a:p>
        </p:txBody>
      </p:sp>
    </p:spTree>
    <p:extLst>
      <p:ext uri="{BB962C8B-B14F-4D97-AF65-F5344CB8AC3E}">
        <p14:creationId xmlns:p14="http://schemas.microsoft.com/office/powerpoint/2010/main" val="647226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over 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5EA91A-8332-4C79-8136-7F08F76C44D1}"/>
              </a:ext>
            </a:extLst>
          </p:cNvPr>
          <p:cNvSpPr>
            <a:spLocks noGrp="1"/>
          </p:cNvSpPr>
          <p:nvPr>
            <p:ph type="title"/>
          </p:nvPr>
        </p:nvSpPr>
        <p:spPr>
          <a:xfrm>
            <a:off x="0" y="1"/>
            <a:ext cx="12192000" cy="1371600"/>
          </a:xfrm>
        </p:spPr>
        <p:txBody>
          <a:bodyPr/>
          <a:lstStyle/>
          <a:p>
            <a:r>
              <a:rPr lang="en-US"/>
              <a:t>Click to edit Master title style</a:t>
            </a:r>
          </a:p>
        </p:txBody>
      </p:sp>
      <p:sp>
        <p:nvSpPr>
          <p:cNvPr id="11" name="Text Placeholder 8"/>
          <p:cNvSpPr>
            <a:spLocks noGrp="1"/>
          </p:cNvSpPr>
          <p:nvPr>
            <p:ph type="body" sz="quarter" idx="12"/>
          </p:nvPr>
        </p:nvSpPr>
        <p:spPr>
          <a:xfrm>
            <a:off x="0" y="1371600"/>
            <a:ext cx="12192000" cy="1006475"/>
          </a:xfrm>
        </p:spPr>
        <p:txBody>
          <a:bodyPr/>
          <a:lstStyle>
            <a:lvl1pPr marL="0" indent="0">
              <a:buNone/>
              <a:defRPr/>
            </a:lvl1pPr>
          </a:lstStyle>
          <a:p>
            <a:pPr lvl="0"/>
            <a:r>
              <a:rPr lang="en-US"/>
              <a:t>Edit Master text styles</a:t>
            </a:r>
          </a:p>
        </p:txBody>
      </p:sp>
      <p:sp>
        <p:nvSpPr>
          <p:cNvPr id="9" name="Content Placeholder 2">
            <a:extLst>
              <a:ext uri="{FF2B5EF4-FFF2-40B4-BE49-F238E27FC236}">
                <a16:creationId xmlns:a16="http://schemas.microsoft.com/office/drawing/2014/main" id="{73D75CB0-1620-4CBC-ADDE-31A28A930E41}"/>
              </a:ext>
            </a:extLst>
          </p:cNvPr>
          <p:cNvSpPr>
            <a:spLocks noGrp="1"/>
          </p:cNvSpPr>
          <p:nvPr>
            <p:ph sz="half" idx="1" hasCustomPrompt="1"/>
          </p:nvPr>
        </p:nvSpPr>
        <p:spPr>
          <a:xfrm>
            <a:off x="660400" y="2377440"/>
            <a:ext cx="5394960" cy="3474720"/>
          </a:xfrm>
        </p:spPr>
        <p:txBody>
          <a:bodyPr lIns="0" rIns="685800"/>
          <a:lstStyle>
            <a:lvl1pPr marL="0" indent="0">
              <a:buNone/>
              <a:defRPr/>
            </a:lvl1pPr>
          </a:lstStyle>
          <a:p>
            <a:pPr lvl="0"/>
            <a:r>
              <a:rPr lang="en-US"/>
              <a:t>Insert Photo, Graph or Chart</a:t>
            </a:r>
          </a:p>
        </p:txBody>
      </p:sp>
      <p:sp>
        <p:nvSpPr>
          <p:cNvPr id="10" name="Content Placeholder 2">
            <a:extLst>
              <a:ext uri="{FF2B5EF4-FFF2-40B4-BE49-F238E27FC236}">
                <a16:creationId xmlns:a16="http://schemas.microsoft.com/office/drawing/2014/main" id="{22AF324E-1F35-4923-847A-B73AFBC314E5}"/>
              </a:ext>
            </a:extLst>
          </p:cNvPr>
          <p:cNvSpPr>
            <a:spLocks noGrp="1"/>
          </p:cNvSpPr>
          <p:nvPr>
            <p:ph sz="half" idx="10" hasCustomPrompt="1"/>
          </p:nvPr>
        </p:nvSpPr>
        <p:spPr>
          <a:xfrm>
            <a:off x="6065520" y="2377440"/>
            <a:ext cx="5486400" cy="3474720"/>
          </a:xfrm>
        </p:spPr>
        <p:txBody>
          <a:bodyPr lIns="0"/>
          <a:lstStyle>
            <a:lvl1pPr marL="0" indent="0">
              <a:buNone/>
              <a:defRPr/>
            </a:lvl1pPr>
          </a:lstStyle>
          <a:p>
            <a:pPr lvl="0"/>
            <a:r>
              <a:rPr lang="en-US"/>
              <a:t>Insert Photo, Graph or Chart</a:t>
            </a:r>
          </a:p>
        </p:txBody>
      </p:sp>
      <p:sp>
        <p:nvSpPr>
          <p:cNvPr id="13" name="TextBox 12">
            <a:extLst>
              <a:ext uri="{FF2B5EF4-FFF2-40B4-BE49-F238E27FC236}">
                <a16:creationId xmlns:a16="http://schemas.microsoft.com/office/drawing/2014/main" id="{A0936DFF-472A-4A34-83BC-3B09863E505A}"/>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5718016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5EA91A-8332-4C79-8136-7F08F76C44D1}"/>
              </a:ext>
            </a:extLst>
          </p:cNvPr>
          <p:cNvSpPr>
            <a:spLocks noGrp="1"/>
          </p:cNvSpPr>
          <p:nvPr>
            <p:ph type="title"/>
          </p:nvPr>
        </p:nvSpPr>
        <p:spPr>
          <a:xfrm>
            <a:off x="0" y="1"/>
            <a:ext cx="12192000" cy="1828800"/>
          </a:xfrm>
        </p:spPr>
        <p:txBody>
          <a:bodyPr/>
          <a:lstStyle/>
          <a:p>
            <a:r>
              <a:rPr lang="en-US"/>
              <a:t>Click to edit Master title style</a:t>
            </a:r>
          </a:p>
        </p:txBody>
      </p:sp>
      <p:sp>
        <p:nvSpPr>
          <p:cNvPr id="3" name="Text Placeholder Left">
            <a:extLst>
              <a:ext uri="{FF2B5EF4-FFF2-40B4-BE49-F238E27FC236}">
                <a16:creationId xmlns:a16="http://schemas.microsoft.com/office/drawing/2014/main" id="{7EED4226-5D1B-4021-88D2-27DD3BCF68F2}"/>
              </a:ext>
            </a:extLst>
          </p:cNvPr>
          <p:cNvSpPr>
            <a:spLocks noGrp="1"/>
          </p:cNvSpPr>
          <p:nvPr>
            <p:ph type="body" idx="1"/>
          </p:nvPr>
        </p:nvSpPr>
        <p:spPr>
          <a:xfrm>
            <a:off x="-1" y="1828800"/>
            <a:ext cx="60350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9" name="Content Placeholder Left">
            <a:extLst>
              <a:ext uri="{FF2B5EF4-FFF2-40B4-BE49-F238E27FC236}">
                <a16:creationId xmlns:a16="http://schemas.microsoft.com/office/drawing/2014/main" id="{73D75CB0-1620-4CBC-ADDE-31A28A930E41}"/>
              </a:ext>
            </a:extLst>
          </p:cNvPr>
          <p:cNvSpPr>
            <a:spLocks noGrp="1"/>
          </p:cNvSpPr>
          <p:nvPr>
            <p:ph sz="half" idx="11" hasCustomPrompt="1"/>
          </p:nvPr>
        </p:nvSpPr>
        <p:spPr>
          <a:xfrm>
            <a:off x="0" y="2663825"/>
            <a:ext cx="6035040" cy="3200400"/>
          </a:xfrm>
        </p:spPr>
        <p:txBody>
          <a:bodyPr rIns="685800"/>
          <a:lstStyle>
            <a:lvl1pPr marL="0" indent="0">
              <a:buNone/>
              <a:defRPr/>
            </a:lvl1pPr>
          </a:lstStyle>
          <a:p>
            <a:pPr lvl="0"/>
            <a:r>
              <a:rPr lang="en-US"/>
              <a:t>Insert Photo, Graph or Chart</a:t>
            </a:r>
          </a:p>
          <a:p>
            <a:pPr lvl="0"/>
            <a:endParaRPr lang="en-US"/>
          </a:p>
        </p:txBody>
      </p:sp>
      <p:sp>
        <p:nvSpPr>
          <p:cNvPr id="5" name="Text Placeholder Right">
            <a:extLst>
              <a:ext uri="{FF2B5EF4-FFF2-40B4-BE49-F238E27FC236}">
                <a16:creationId xmlns:a16="http://schemas.microsoft.com/office/drawing/2014/main" id="{71CF2BD4-3099-4413-AE67-38243C7DB435}"/>
              </a:ext>
            </a:extLst>
          </p:cNvPr>
          <p:cNvSpPr>
            <a:spLocks noGrp="1"/>
          </p:cNvSpPr>
          <p:nvPr>
            <p:ph type="body" sz="quarter" idx="3"/>
          </p:nvPr>
        </p:nvSpPr>
        <p:spPr>
          <a:xfrm>
            <a:off x="6065520" y="1828800"/>
            <a:ext cx="612648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Content Placeholder Right">
            <a:extLst>
              <a:ext uri="{FF2B5EF4-FFF2-40B4-BE49-F238E27FC236}">
                <a16:creationId xmlns:a16="http://schemas.microsoft.com/office/drawing/2014/main" id="{22AF324E-1F35-4923-847A-B73AFBC314E5}"/>
              </a:ext>
            </a:extLst>
          </p:cNvPr>
          <p:cNvSpPr>
            <a:spLocks noGrp="1"/>
          </p:cNvSpPr>
          <p:nvPr>
            <p:ph sz="half" idx="12" hasCustomPrompt="1"/>
          </p:nvPr>
        </p:nvSpPr>
        <p:spPr>
          <a:xfrm>
            <a:off x="6065520" y="2663825"/>
            <a:ext cx="6126480" cy="3200400"/>
          </a:xfrm>
        </p:spPr>
        <p:txBody>
          <a:bodyPr lIns="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Photo, Graph or Chart</a:t>
            </a:r>
          </a:p>
        </p:txBody>
      </p:sp>
      <p:sp>
        <p:nvSpPr>
          <p:cNvPr id="13" name="TextBox 12">
            <a:extLst>
              <a:ext uri="{FF2B5EF4-FFF2-40B4-BE49-F238E27FC236}">
                <a16:creationId xmlns:a16="http://schemas.microsoft.com/office/drawing/2014/main" id="{BBD0293B-8184-4C3A-8BE9-5C9FAE9F9780}"/>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837587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No Symbol)">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5D06E9A-B34F-4B71-A6B8-D8968C12E8E9}"/>
              </a:ext>
            </a:extLst>
          </p:cNvPr>
          <p:cNvSpPr>
            <a:spLocks noGrp="1"/>
          </p:cNvSpPr>
          <p:nvPr>
            <p:ph type="title"/>
          </p:nvPr>
        </p:nvSpPr>
        <p:spPr>
          <a:xfrm>
            <a:off x="838200" y="365125"/>
            <a:ext cx="10515600" cy="1325563"/>
          </a:xfrm>
          <a:prstGeom prst="rect">
            <a:avLst/>
          </a:prstGeom>
        </p:spPr>
        <p:txBody>
          <a:bodyPr anchor="ctr"/>
          <a:lstStyle/>
          <a:p>
            <a:r>
              <a:rPr lang="en-US"/>
              <a:t>Click to edit Master title style</a:t>
            </a:r>
          </a:p>
        </p:txBody>
      </p:sp>
      <p:sp>
        <p:nvSpPr>
          <p:cNvPr id="5" name="Content Placeholder 2">
            <a:extLst>
              <a:ext uri="{FF2B5EF4-FFF2-40B4-BE49-F238E27FC236}">
                <a16:creationId xmlns:a16="http://schemas.microsoft.com/office/drawing/2014/main" id="{CCF4C9AC-4235-4209-A24C-8BA29A66FCA3}"/>
              </a:ext>
            </a:extLst>
          </p:cNvPr>
          <p:cNvSpPr>
            <a:spLocks noGrp="1"/>
          </p:cNvSpPr>
          <p:nvPr>
            <p:ph idx="1"/>
          </p:nvPr>
        </p:nvSpPr>
        <p:spPr>
          <a:xfrm>
            <a:off x="838200" y="1825625"/>
            <a:ext cx="10515600" cy="3654512"/>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91657141-882B-4FF0-B60E-C2FC4411C343}"/>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6698174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CAE7F-6533-4069-8AAA-35DFBF4C3E0B}"/>
              </a:ext>
            </a:extLst>
          </p:cNvPr>
          <p:cNvSpPr>
            <a:spLocks noGrp="1"/>
          </p:cNvSpPr>
          <p:nvPr>
            <p:ph type="title"/>
          </p:nvPr>
        </p:nvSpPr>
        <p:spPr>
          <a:xfrm>
            <a:off x="839788" y="457200"/>
            <a:ext cx="3932237" cy="1600200"/>
          </a:xfrm>
          <a:solidFill>
            <a:srgbClr val="002F6D"/>
          </a:solidFill>
        </p:spPr>
        <p:txBody>
          <a:bodyPr anchor="b"/>
          <a:lstStyle>
            <a:lvl1pPr>
              <a:defRPr sz="32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B1ED617E-D9DE-4CE8-B65E-87959D358FEA}"/>
              </a:ext>
            </a:extLst>
          </p:cNvPr>
          <p:cNvSpPr>
            <a:spLocks noGrp="1"/>
          </p:cNvSpPr>
          <p:nvPr>
            <p:ph type="body" sz="half" idx="2"/>
          </p:nvPr>
        </p:nvSpPr>
        <p:spPr>
          <a:xfrm>
            <a:off x="839788" y="2057400"/>
            <a:ext cx="3932237" cy="3466214"/>
          </a:xfrm>
          <a:solidFill>
            <a:srgbClr val="002F6D"/>
          </a:solidFill>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Content Placeholder 2">
            <a:extLst>
              <a:ext uri="{FF2B5EF4-FFF2-40B4-BE49-F238E27FC236}">
                <a16:creationId xmlns:a16="http://schemas.microsoft.com/office/drawing/2014/main" id="{7E76ADA4-64EA-49CF-8707-2F0B6D4F17CB}"/>
              </a:ext>
            </a:extLst>
          </p:cNvPr>
          <p:cNvSpPr>
            <a:spLocks noGrp="1"/>
          </p:cNvSpPr>
          <p:nvPr>
            <p:ph idx="1" hasCustomPrompt="1"/>
          </p:nvPr>
        </p:nvSpPr>
        <p:spPr>
          <a:xfrm>
            <a:off x="5183188" y="1091596"/>
            <a:ext cx="6172200" cy="443201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lvl="0"/>
            <a:r>
              <a:rPr lang="en-US"/>
              <a:t>Insert Photo, Graph or Chart</a:t>
            </a:r>
          </a:p>
        </p:txBody>
      </p:sp>
      <p:sp>
        <p:nvSpPr>
          <p:cNvPr id="8" name="TextBox 7">
            <a:extLst>
              <a:ext uri="{FF2B5EF4-FFF2-40B4-BE49-F238E27FC236}">
                <a16:creationId xmlns:a16="http://schemas.microsoft.com/office/drawing/2014/main" id="{41BDF64F-DFD1-404D-828C-C68E2675B549}"/>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11460625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G Picture with Captio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FACAE7F-6533-4069-8AAA-35DFBF4C3E0B}"/>
              </a:ext>
            </a:extLst>
          </p:cNvPr>
          <p:cNvSpPr>
            <a:spLocks noGrp="1"/>
          </p:cNvSpPr>
          <p:nvPr>
            <p:ph type="title"/>
          </p:nvPr>
        </p:nvSpPr>
        <p:spPr>
          <a:xfrm>
            <a:off x="839788" y="457200"/>
            <a:ext cx="3932237" cy="1600200"/>
          </a:xfrm>
          <a:solidFill>
            <a:srgbClr val="002F6D"/>
          </a:solidFill>
        </p:spPr>
        <p:txBody>
          <a:bodyPr anchor="b"/>
          <a:lstStyle>
            <a:lvl1pPr>
              <a:defRPr sz="3200">
                <a:solidFill>
                  <a:schemeClr val="bg1"/>
                </a:solidFill>
              </a:defRPr>
            </a:lvl1pPr>
          </a:lstStyle>
          <a:p>
            <a:r>
              <a:rPr lang="en-US"/>
              <a:t>Click to edit Master title style</a:t>
            </a:r>
          </a:p>
        </p:txBody>
      </p:sp>
      <p:sp>
        <p:nvSpPr>
          <p:cNvPr id="7" name="Text Placeholder 3">
            <a:extLst>
              <a:ext uri="{FF2B5EF4-FFF2-40B4-BE49-F238E27FC236}">
                <a16:creationId xmlns:a16="http://schemas.microsoft.com/office/drawing/2014/main" id="{B1ED617E-D9DE-4CE8-B65E-87959D358FEA}"/>
              </a:ext>
            </a:extLst>
          </p:cNvPr>
          <p:cNvSpPr>
            <a:spLocks noGrp="1"/>
          </p:cNvSpPr>
          <p:nvPr>
            <p:ph type="body" sz="half" idx="2"/>
          </p:nvPr>
        </p:nvSpPr>
        <p:spPr>
          <a:xfrm>
            <a:off x="839788" y="2057400"/>
            <a:ext cx="3932237" cy="3466214"/>
          </a:xfrm>
          <a:solidFill>
            <a:srgbClr val="002F6D"/>
          </a:solidFill>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Picture Placeholder 2">
            <a:extLst>
              <a:ext uri="{FF2B5EF4-FFF2-40B4-BE49-F238E27FC236}">
                <a16:creationId xmlns:a16="http://schemas.microsoft.com/office/drawing/2014/main" id="{8A1A80E8-B6F0-436C-8626-D07C6FB452AD}"/>
              </a:ext>
            </a:extLst>
          </p:cNvPr>
          <p:cNvSpPr>
            <a:spLocks noGrp="1"/>
          </p:cNvSpPr>
          <p:nvPr>
            <p:ph type="pic" idx="1"/>
          </p:nvPr>
        </p:nvSpPr>
        <p:spPr>
          <a:xfrm>
            <a:off x="5183188" y="457200"/>
            <a:ext cx="6400800" cy="50664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extBox 9">
            <a:extLst>
              <a:ext uri="{FF2B5EF4-FFF2-40B4-BE49-F238E27FC236}">
                <a16:creationId xmlns:a16="http://schemas.microsoft.com/office/drawing/2014/main" id="{F980F631-EC4F-4B0D-B848-18A94329B6D8}"/>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22463276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Slide Option 1">
    <p:spTree>
      <p:nvGrpSpPr>
        <p:cNvPr id="1" name=""/>
        <p:cNvGrpSpPr/>
        <p:nvPr/>
      </p:nvGrpSpPr>
      <p:grpSpPr>
        <a:xfrm>
          <a:off x="0" y="0"/>
          <a:ext cx="0" cy="0"/>
          <a:chOff x="0" y="0"/>
          <a:chExt cx="0" cy="0"/>
        </a:xfrm>
      </p:grpSpPr>
      <p:sp>
        <p:nvSpPr>
          <p:cNvPr id="4" name="Rectangle 3" descr="&quot;&quot;"/>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descr="&quot;&quot;"/>
          <p:cNvSpPr/>
          <p:nvPr userDrawn="1"/>
        </p:nvSpPr>
        <p:spPr>
          <a:xfrm>
            <a:off x="467139" y="1003852"/>
            <a:ext cx="5267739" cy="5257800"/>
          </a:xfrm>
          <a:prstGeom prst="rect">
            <a:avLst/>
          </a:prstGeom>
          <a:solidFill>
            <a:srgbClr val="FFB6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Picture Placeholder 7"/>
          <p:cNvSpPr>
            <a:spLocks noGrp="1"/>
          </p:cNvSpPr>
          <p:nvPr>
            <p:ph type="pic" sz="quarter" idx="11"/>
          </p:nvPr>
        </p:nvSpPr>
        <p:spPr>
          <a:xfrm>
            <a:off x="0" y="560388"/>
            <a:ext cx="5267325" cy="5278437"/>
          </a:xfrm>
        </p:spPr>
        <p:txBody>
          <a:bodyPr/>
          <a:lstStyle>
            <a:lvl1pPr>
              <a:defRPr>
                <a:solidFill>
                  <a:schemeClr val="bg1"/>
                </a:solidFill>
              </a:defRPr>
            </a:lvl1pPr>
          </a:lstStyle>
          <a:p>
            <a:endParaRPr lang="en-US"/>
          </a:p>
        </p:txBody>
      </p:sp>
      <p:sp>
        <p:nvSpPr>
          <p:cNvPr id="12" name="Content Placeholder 11"/>
          <p:cNvSpPr>
            <a:spLocks noGrp="1"/>
          </p:cNvSpPr>
          <p:nvPr>
            <p:ph sz="quarter" idx="12"/>
          </p:nvPr>
        </p:nvSpPr>
        <p:spPr>
          <a:xfrm>
            <a:off x="5735638" y="3956392"/>
            <a:ext cx="6456362" cy="1427855"/>
          </a:xfrm>
        </p:spPr>
        <p:txBody>
          <a:bodyPr/>
          <a:lstStyle>
            <a:lvl1pPr marL="0" indent="0" algn="ctr">
              <a:buNone/>
              <a:defRPr>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lvl4pPr>
            <a:lvl5pPr marL="1828800" indent="0" algn="ctr">
              <a:buNone/>
              <a:defRPr/>
            </a:lvl5pPr>
          </a:lstStyle>
          <a:p>
            <a:pPr lvl="0"/>
            <a:r>
              <a:rPr lang="en-US"/>
              <a:t>Edit Master text styles</a:t>
            </a:r>
          </a:p>
          <a:p>
            <a:pPr lvl="1"/>
            <a:r>
              <a:rPr lang="en-US"/>
              <a:t>Second level</a:t>
            </a:r>
          </a:p>
          <a:p>
            <a:pPr lvl="2"/>
            <a:r>
              <a:rPr lang="en-US"/>
              <a:t>Third level</a:t>
            </a:r>
          </a:p>
        </p:txBody>
      </p:sp>
      <p:sp>
        <p:nvSpPr>
          <p:cNvPr id="15" name="TextBox 14">
            <a:extLst>
              <a:ext uri="{FF2B5EF4-FFF2-40B4-BE49-F238E27FC236}">
                <a16:creationId xmlns:a16="http://schemas.microsoft.com/office/drawing/2014/main" id="{9198E27A-C226-4E17-A154-1ED9689AFE66}"/>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15831495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nd Slide Option 2">
    <p:spTree>
      <p:nvGrpSpPr>
        <p:cNvPr id="1" name=""/>
        <p:cNvGrpSpPr/>
        <p:nvPr/>
      </p:nvGrpSpPr>
      <p:grpSpPr>
        <a:xfrm>
          <a:off x="0" y="0"/>
          <a:ext cx="0" cy="0"/>
          <a:chOff x="0" y="0"/>
          <a:chExt cx="0" cy="0"/>
        </a:xfrm>
      </p:grpSpPr>
      <p:sp>
        <p:nvSpPr>
          <p:cNvPr id="4" name="Rectangle 3" descr="&quot;&quot;"/>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ogo" descr="California Community Colleg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7775" y="1379163"/>
            <a:ext cx="9696450" cy="1266825"/>
          </a:xfrm>
          <a:prstGeom prst="rect">
            <a:avLst/>
          </a:prstGeom>
        </p:spPr>
      </p:pic>
      <p:sp>
        <p:nvSpPr>
          <p:cNvPr id="10" name="Thank You"/>
          <p:cNvSpPr txBox="1"/>
          <p:nvPr userDrawn="1"/>
        </p:nvSpPr>
        <p:spPr>
          <a:xfrm>
            <a:off x="0" y="2805043"/>
            <a:ext cx="12192000" cy="707886"/>
          </a:xfrm>
          <a:prstGeom prst="rect">
            <a:avLst/>
          </a:prstGeom>
          <a:noFill/>
        </p:spPr>
        <p:txBody>
          <a:bodyPr wrap="square" rtlCol="0">
            <a:spAutoFit/>
          </a:bodyPr>
          <a:lstStyle/>
          <a:p>
            <a:pPr algn="ctr"/>
            <a:r>
              <a:rPr lang="en-US" sz="4000" b="0">
                <a:solidFill>
                  <a:schemeClr val="bg1"/>
                </a:solidFill>
              </a:rPr>
              <a:t>Thank you!</a:t>
            </a:r>
          </a:p>
        </p:txBody>
      </p:sp>
      <p:sp>
        <p:nvSpPr>
          <p:cNvPr id="12" name="Content Placeholder 11"/>
          <p:cNvSpPr>
            <a:spLocks noGrp="1"/>
          </p:cNvSpPr>
          <p:nvPr>
            <p:ph sz="quarter" idx="12"/>
          </p:nvPr>
        </p:nvSpPr>
        <p:spPr>
          <a:xfrm>
            <a:off x="0" y="3956392"/>
            <a:ext cx="12191999" cy="1427855"/>
          </a:xfrm>
        </p:spPr>
        <p:txBody>
          <a:bodyPr/>
          <a:lstStyle>
            <a:lvl1pPr marL="0" indent="0" algn="ctr">
              <a:buNone/>
              <a:defRPr>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lvl4pPr>
            <a:lvl5pPr marL="1828800" indent="0" algn="ctr">
              <a:buNone/>
              <a:defRPr/>
            </a:lvl5pPr>
          </a:lstStyle>
          <a:p>
            <a:pPr lvl="0"/>
            <a:r>
              <a:rPr lang="en-US"/>
              <a:t>Edit Master text styles</a:t>
            </a:r>
          </a:p>
          <a:p>
            <a:pPr lvl="1"/>
            <a:r>
              <a:rPr lang="en-US"/>
              <a:t>Second level</a:t>
            </a:r>
          </a:p>
          <a:p>
            <a:pPr lvl="2"/>
            <a:r>
              <a:rPr lang="en-US"/>
              <a:t>Third level</a:t>
            </a:r>
          </a:p>
        </p:txBody>
      </p:sp>
      <p:sp>
        <p:nvSpPr>
          <p:cNvPr id="13" name="Web Address"/>
          <p:cNvSpPr txBox="1"/>
          <p:nvPr userDrawn="1"/>
        </p:nvSpPr>
        <p:spPr>
          <a:xfrm>
            <a:off x="0" y="5765800"/>
            <a:ext cx="12191999" cy="368300"/>
          </a:xfrm>
          <a:prstGeom prst="rect">
            <a:avLst/>
          </a:prstGeom>
          <a:noFill/>
        </p:spPr>
        <p:txBody>
          <a:bodyPr wrap="square" lIns="685800" rIns="685800" rtlCol="0">
            <a:spAutoFit/>
          </a:bodyPr>
          <a:lstStyle/>
          <a:p>
            <a:pPr algn="ctr"/>
            <a:r>
              <a:rPr lang="en-US">
                <a:solidFill>
                  <a:schemeClr val="bg1"/>
                </a:solidFill>
              </a:rPr>
              <a:t>www.cccco.edu</a:t>
            </a:r>
          </a:p>
        </p:txBody>
      </p:sp>
      <p:sp>
        <p:nvSpPr>
          <p:cNvPr id="15" name="TextBox 14">
            <a:extLst>
              <a:ext uri="{FF2B5EF4-FFF2-40B4-BE49-F238E27FC236}">
                <a16:creationId xmlns:a16="http://schemas.microsoft.com/office/drawing/2014/main" id="{490479CC-5D59-495C-9A9B-70C64B25EB7C}"/>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22003442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06E9A-B34F-4B71-A6B8-D8968C12E8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F4C9AC-4235-4209-A24C-8BA29A66FCA3}"/>
              </a:ext>
            </a:extLst>
          </p:cNvPr>
          <p:cNvSpPr>
            <a:spLocks noGrp="1"/>
          </p:cNvSpPr>
          <p:nvPr>
            <p:ph idx="1"/>
          </p:nvPr>
        </p:nvSpPr>
        <p:spPr>
          <a:xfrm>
            <a:off x="838200" y="1825625"/>
            <a:ext cx="10515600" cy="36545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7E934BEA-E17B-415F-BF01-F18CF48C8B81}"/>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35920606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305D2-DBCE-4F70-8866-6A1DB0CD6A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BF63F66-EC4D-48F5-8735-6CAA0BA4CB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2A75A7C-1419-481D-B65B-9C1D9A7DBAFE}"/>
              </a:ext>
            </a:extLst>
          </p:cNvPr>
          <p:cNvSpPr>
            <a:spLocks noGrp="1"/>
          </p:cNvSpPr>
          <p:nvPr>
            <p:ph type="dt" sz="half" idx="10"/>
          </p:nvPr>
        </p:nvSpPr>
        <p:spPr/>
        <p:txBody>
          <a:bodyPr/>
          <a:lstStyle/>
          <a:p>
            <a:fld id="{4DC9AEF2-0439-4AA3-AC60-4D31D5C8D889}" type="datetimeFigureOut">
              <a:rPr lang="en-US" smtClean="0"/>
              <a:t>3/13/2024</a:t>
            </a:fld>
            <a:endParaRPr lang="en-US"/>
          </a:p>
        </p:txBody>
      </p:sp>
      <p:sp>
        <p:nvSpPr>
          <p:cNvPr id="5" name="Footer Placeholder 4">
            <a:extLst>
              <a:ext uri="{FF2B5EF4-FFF2-40B4-BE49-F238E27FC236}">
                <a16:creationId xmlns:a16="http://schemas.microsoft.com/office/drawing/2014/main" id="{A4B06937-BD5D-4A69-B09B-1CC3A20E1CF0}"/>
              </a:ext>
            </a:extLst>
          </p:cNvPr>
          <p:cNvSpPr>
            <a:spLocks noGrp="1"/>
          </p:cNvSpPr>
          <p:nvPr>
            <p:ph type="ftr" sz="quarter" idx="11"/>
          </p:nvPr>
        </p:nvSpPr>
        <p:spPr/>
        <p:txBody>
          <a:bodyPr/>
          <a:lstStyle/>
          <a:p>
            <a:endParaRPr lang="en-US"/>
          </a:p>
        </p:txBody>
      </p:sp>
      <p:sp>
        <p:nvSpPr>
          <p:cNvPr id="9" name="TextBox 8">
            <a:extLst>
              <a:ext uri="{FF2B5EF4-FFF2-40B4-BE49-F238E27FC236}">
                <a16:creationId xmlns:a16="http://schemas.microsoft.com/office/drawing/2014/main" id="{B002B4EE-0CD5-4540-89ED-643F59D8D475}"/>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42076329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53B08E-0996-4AB1-B672-A6BFD799A29E}"/>
              </a:ext>
            </a:extLst>
          </p:cNvPr>
          <p:cNvSpPr>
            <a:spLocks noGrp="1"/>
          </p:cNvSpPr>
          <p:nvPr>
            <p:ph type="dt" sz="half" idx="10"/>
          </p:nvPr>
        </p:nvSpPr>
        <p:spPr/>
        <p:txBody>
          <a:bodyPr/>
          <a:lstStyle/>
          <a:p>
            <a:fld id="{4DC9AEF2-0439-4AA3-AC60-4D31D5C8D889}" type="datetimeFigureOut">
              <a:rPr lang="en-US" smtClean="0"/>
              <a:t>3/13/2024</a:t>
            </a:fld>
            <a:endParaRPr lang="en-US"/>
          </a:p>
        </p:txBody>
      </p:sp>
      <p:sp>
        <p:nvSpPr>
          <p:cNvPr id="3" name="Footer Placeholder 2">
            <a:extLst>
              <a:ext uri="{FF2B5EF4-FFF2-40B4-BE49-F238E27FC236}">
                <a16:creationId xmlns:a16="http://schemas.microsoft.com/office/drawing/2014/main" id="{554839B4-FDAA-440D-9976-B51EA86B4FE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86768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4" name="Graphic 10" descr="&quot;&quot;">
            <a:extLst>
              <a:ext uri="{FF2B5EF4-FFF2-40B4-BE49-F238E27FC236}">
                <a16:creationId xmlns:a16="http://schemas.microsoft.com/office/drawing/2014/main" id="{889376D1-4608-4787-BE58-B2E914F26CB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12879" b="7360"/>
          <a:stretch/>
        </p:blipFill>
        <p:spPr>
          <a:xfrm>
            <a:off x="7810500" y="1041748"/>
            <a:ext cx="4381500" cy="4659045"/>
          </a:xfrm>
          <a:prstGeom prst="rect">
            <a:avLst/>
          </a:prstGeom>
        </p:spPr>
      </p:pic>
      <p:sp>
        <p:nvSpPr>
          <p:cNvPr id="5" name="Title 1">
            <a:extLst>
              <a:ext uri="{FF2B5EF4-FFF2-40B4-BE49-F238E27FC236}">
                <a16:creationId xmlns:a16="http://schemas.microsoft.com/office/drawing/2014/main" id="{195EA91A-8332-4C79-8136-7F08F76C44D1}"/>
              </a:ext>
            </a:extLst>
          </p:cNvPr>
          <p:cNvSpPr>
            <a:spLocks noGrp="1"/>
          </p:cNvSpPr>
          <p:nvPr>
            <p:ph type="title"/>
          </p:nvPr>
        </p:nvSpPr>
        <p:spPr>
          <a:xfrm>
            <a:off x="838200" y="365125"/>
            <a:ext cx="10515600" cy="1325563"/>
          </a:xfrm>
          <a:prstGeom prst="rect">
            <a:avLst/>
          </a:prstGeom>
        </p:spPr>
        <p:txBody>
          <a:bodyPr anchor="ctr"/>
          <a:lstStyle/>
          <a:p>
            <a:r>
              <a:rPr lang="en-US"/>
              <a:t>Click to edit Master title style</a:t>
            </a:r>
          </a:p>
        </p:txBody>
      </p:sp>
      <p:sp>
        <p:nvSpPr>
          <p:cNvPr id="6" name="Content Placeholder 2">
            <a:extLst>
              <a:ext uri="{FF2B5EF4-FFF2-40B4-BE49-F238E27FC236}">
                <a16:creationId xmlns:a16="http://schemas.microsoft.com/office/drawing/2014/main" id="{73D75CB0-1620-4CBC-ADDE-31A28A930E41}"/>
              </a:ext>
            </a:extLst>
          </p:cNvPr>
          <p:cNvSpPr>
            <a:spLocks noGrp="1"/>
          </p:cNvSpPr>
          <p:nvPr>
            <p:ph sz="half" idx="1"/>
          </p:nvPr>
        </p:nvSpPr>
        <p:spPr>
          <a:xfrm>
            <a:off x="838200" y="1825625"/>
            <a:ext cx="5038596" cy="350660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22AF324E-1F35-4923-847A-B73AFBC314E5}"/>
              </a:ext>
            </a:extLst>
          </p:cNvPr>
          <p:cNvSpPr>
            <a:spLocks noGrp="1"/>
          </p:cNvSpPr>
          <p:nvPr>
            <p:ph sz="half" idx="11"/>
          </p:nvPr>
        </p:nvSpPr>
        <p:spPr>
          <a:xfrm>
            <a:off x="6315205" y="1825625"/>
            <a:ext cx="5038596" cy="350660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DFA0D0F7-4A22-47C0-9DC4-1AB79F8A890B}"/>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3867448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No Symbol)">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5EA91A-8332-4C79-8136-7F08F76C44D1}"/>
              </a:ext>
            </a:extLst>
          </p:cNvPr>
          <p:cNvSpPr>
            <a:spLocks noGrp="1"/>
          </p:cNvSpPr>
          <p:nvPr>
            <p:ph type="title"/>
          </p:nvPr>
        </p:nvSpPr>
        <p:spPr>
          <a:xfrm>
            <a:off x="838200" y="365125"/>
            <a:ext cx="10515600" cy="1325563"/>
          </a:xfrm>
          <a:prstGeom prst="rect">
            <a:avLst/>
          </a:prstGeom>
        </p:spPr>
        <p:txBody>
          <a:bodyPr anchor="ctr"/>
          <a:lstStyle/>
          <a:p>
            <a:r>
              <a:rPr lang="en-US"/>
              <a:t>Click to edit Master title style</a:t>
            </a:r>
          </a:p>
        </p:txBody>
      </p:sp>
      <p:sp>
        <p:nvSpPr>
          <p:cNvPr id="6" name="Content Placeholder 2">
            <a:extLst>
              <a:ext uri="{FF2B5EF4-FFF2-40B4-BE49-F238E27FC236}">
                <a16:creationId xmlns:a16="http://schemas.microsoft.com/office/drawing/2014/main" id="{73D75CB0-1620-4CBC-ADDE-31A28A930E41}"/>
              </a:ext>
            </a:extLst>
          </p:cNvPr>
          <p:cNvSpPr>
            <a:spLocks noGrp="1"/>
          </p:cNvSpPr>
          <p:nvPr>
            <p:ph sz="half" idx="1"/>
          </p:nvPr>
        </p:nvSpPr>
        <p:spPr>
          <a:xfrm>
            <a:off x="838200" y="1825625"/>
            <a:ext cx="5038596" cy="350660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22AF324E-1F35-4923-847A-B73AFBC314E5}"/>
              </a:ext>
            </a:extLst>
          </p:cNvPr>
          <p:cNvSpPr>
            <a:spLocks noGrp="1"/>
          </p:cNvSpPr>
          <p:nvPr>
            <p:ph sz="half" idx="11"/>
          </p:nvPr>
        </p:nvSpPr>
        <p:spPr>
          <a:xfrm>
            <a:off x="6315205" y="1825625"/>
            <a:ext cx="5038596" cy="350660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128A0FC5-6822-4521-9670-F7203299439E}"/>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2664661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4" name="Graphic 10" descr="&quot;&quot;">
            <a:extLst>
              <a:ext uri="{FF2B5EF4-FFF2-40B4-BE49-F238E27FC236}">
                <a16:creationId xmlns:a16="http://schemas.microsoft.com/office/drawing/2014/main" id="{889376D1-4608-4787-BE58-B2E914F26CB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12879" b="7360"/>
          <a:stretch/>
        </p:blipFill>
        <p:spPr>
          <a:xfrm>
            <a:off x="7810500" y="1041748"/>
            <a:ext cx="4381500" cy="4659045"/>
          </a:xfrm>
          <a:prstGeom prst="rect">
            <a:avLst/>
          </a:prstGeom>
        </p:spPr>
      </p:pic>
      <p:sp>
        <p:nvSpPr>
          <p:cNvPr id="8" name="Title 1">
            <a:extLst>
              <a:ext uri="{FF2B5EF4-FFF2-40B4-BE49-F238E27FC236}">
                <a16:creationId xmlns:a16="http://schemas.microsoft.com/office/drawing/2014/main" id="{5DB2B592-1A17-417A-8CFF-BB522123F028}"/>
              </a:ext>
            </a:extLst>
          </p:cNvPr>
          <p:cNvSpPr>
            <a:spLocks noGrp="1"/>
          </p:cNvSpPr>
          <p:nvPr>
            <p:ph type="title"/>
          </p:nvPr>
        </p:nvSpPr>
        <p:spPr>
          <a:xfrm>
            <a:off x="839788" y="365125"/>
            <a:ext cx="10515600" cy="1325563"/>
          </a:xfrm>
          <a:prstGeom prst="rect">
            <a:avLst/>
          </a:prstGeom>
        </p:spPr>
        <p:txBody>
          <a:bodyPr anchor="ctr"/>
          <a:lstStyle/>
          <a:p>
            <a:r>
              <a:rPr lang="en-US"/>
              <a:t>Click to edit Master title style</a:t>
            </a:r>
          </a:p>
        </p:txBody>
      </p:sp>
      <p:sp>
        <p:nvSpPr>
          <p:cNvPr id="9" name="Text Placeholder 2">
            <a:extLst>
              <a:ext uri="{FF2B5EF4-FFF2-40B4-BE49-F238E27FC236}">
                <a16:creationId xmlns:a16="http://schemas.microsoft.com/office/drawing/2014/main" id="{7EED4226-5D1B-4021-88D2-27DD3BCF68F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Content Placeholder 3">
            <a:extLst>
              <a:ext uri="{FF2B5EF4-FFF2-40B4-BE49-F238E27FC236}">
                <a16:creationId xmlns:a16="http://schemas.microsoft.com/office/drawing/2014/main" id="{A2ED2C9C-F314-4CCB-AAB0-F0B7CEDB96DB}"/>
              </a:ext>
            </a:extLst>
          </p:cNvPr>
          <p:cNvSpPr>
            <a:spLocks noGrp="1"/>
          </p:cNvSpPr>
          <p:nvPr>
            <p:ph sz="half" idx="2"/>
          </p:nvPr>
        </p:nvSpPr>
        <p:spPr>
          <a:xfrm>
            <a:off x="839788" y="2505075"/>
            <a:ext cx="5157787" cy="304395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a:extLst>
              <a:ext uri="{FF2B5EF4-FFF2-40B4-BE49-F238E27FC236}">
                <a16:creationId xmlns:a16="http://schemas.microsoft.com/office/drawing/2014/main" id="{71CF2BD4-3099-4413-AE67-38243C7DB43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5">
            <a:extLst>
              <a:ext uri="{FF2B5EF4-FFF2-40B4-BE49-F238E27FC236}">
                <a16:creationId xmlns:a16="http://schemas.microsoft.com/office/drawing/2014/main" id="{9DC5FBB6-FB89-486F-9BF8-8F14C4D1ECC9}"/>
              </a:ext>
            </a:extLst>
          </p:cNvPr>
          <p:cNvSpPr>
            <a:spLocks noGrp="1"/>
          </p:cNvSpPr>
          <p:nvPr>
            <p:ph sz="quarter" idx="4"/>
          </p:nvPr>
        </p:nvSpPr>
        <p:spPr>
          <a:xfrm>
            <a:off x="6172200" y="2505075"/>
            <a:ext cx="5183188" cy="304395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4BAAB353-4BA4-4C00-A24E-3F147F51CD0A}"/>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2144989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and Photo">
    <p:spTree>
      <p:nvGrpSpPr>
        <p:cNvPr id="1" name=""/>
        <p:cNvGrpSpPr/>
        <p:nvPr/>
      </p:nvGrpSpPr>
      <p:grpSpPr>
        <a:xfrm>
          <a:off x="0" y="0"/>
          <a:ext cx="0" cy="0"/>
          <a:chOff x="0" y="0"/>
          <a:chExt cx="0" cy="0"/>
        </a:xfrm>
      </p:grpSpPr>
      <p:pic>
        <p:nvPicPr>
          <p:cNvPr id="4" name="Graphic 10" descr="&quot;&quot;">
            <a:extLst>
              <a:ext uri="{FF2B5EF4-FFF2-40B4-BE49-F238E27FC236}">
                <a16:creationId xmlns:a16="http://schemas.microsoft.com/office/drawing/2014/main" id="{889376D1-4608-4787-BE58-B2E914F26CB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12879" b="7360"/>
          <a:stretch/>
        </p:blipFill>
        <p:spPr>
          <a:xfrm>
            <a:off x="7810500" y="1041748"/>
            <a:ext cx="4381500" cy="4659045"/>
          </a:xfrm>
          <a:prstGeom prst="rect">
            <a:avLst/>
          </a:prstGeom>
        </p:spPr>
      </p:pic>
      <p:sp>
        <p:nvSpPr>
          <p:cNvPr id="13" name="Title 1">
            <a:extLst>
              <a:ext uri="{FF2B5EF4-FFF2-40B4-BE49-F238E27FC236}">
                <a16:creationId xmlns:a16="http://schemas.microsoft.com/office/drawing/2014/main" id="{3FA06D77-332E-4483-AAB5-DD9F9EF0C479}"/>
              </a:ext>
            </a:extLst>
          </p:cNvPr>
          <p:cNvSpPr>
            <a:spLocks noGrp="1"/>
          </p:cNvSpPr>
          <p:nvPr>
            <p:ph type="title"/>
          </p:nvPr>
        </p:nvSpPr>
        <p:spPr>
          <a:xfrm>
            <a:off x="838200" y="365125"/>
            <a:ext cx="10515600" cy="1325563"/>
          </a:xfrm>
          <a:prstGeom prst="rect">
            <a:avLst/>
          </a:prstGeom>
        </p:spPr>
        <p:txBody>
          <a:bodyPr anchor="ctr"/>
          <a:lstStyle/>
          <a:p>
            <a:r>
              <a:rPr lang="en-US"/>
              <a:t>Click to edit Master title style</a:t>
            </a:r>
          </a:p>
        </p:txBody>
      </p:sp>
      <p:sp>
        <p:nvSpPr>
          <p:cNvPr id="15" name="Text Placeholder 8">
            <a:extLst>
              <a:ext uri="{FF2B5EF4-FFF2-40B4-BE49-F238E27FC236}">
                <a16:creationId xmlns:a16="http://schemas.microsoft.com/office/drawing/2014/main" id="{048DB3A6-CCA2-4870-A323-033306F8F3D2}"/>
              </a:ext>
            </a:extLst>
          </p:cNvPr>
          <p:cNvSpPr>
            <a:spLocks noGrp="1"/>
          </p:cNvSpPr>
          <p:nvPr>
            <p:ph type="body" sz="quarter" idx="12"/>
          </p:nvPr>
        </p:nvSpPr>
        <p:spPr>
          <a:xfrm>
            <a:off x="838200" y="1849438"/>
            <a:ext cx="4578350" cy="33020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6">
            <a:extLst>
              <a:ext uri="{FF2B5EF4-FFF2-40B4-BE49-F238E27FC236}">
                <a16:creationId xmlns:a16="http://schemas.microsoft.com/office/drawing/2014/main" id="{10D8B378-6192-43BF-B31B-4835045A6C29}"/>
              </a:ext>
            </a:extLst>
          </p:cNvPr>
          <p:cNvSpPr>
            <a:spLocks noGrp="1"/>
          </p:cNvSpPr>
          <p:nvPr>
            <p:ph type="pic" sz="quarter" idx="11"/>
          </p:nvPr>
        </p:nvSpPr>
        <p:spPr>
          <a:xfrm>
            <a:off x="5608638" y="1849438"/>
            <a:ext cx="6583362" cy="3302000"/>
          </a:xfrm>
          <a:prstGeom prst="rect">
            <a:avLst/>
          </a:prstGeom>
        </p:spPr>
        <p:txBody>
          <a:bodyPr/>
          <a:lstStyle/>
          <a:p>
            <a:r>
              <a:rPr lang="en-US"/>
              <a:t>Click icon to add picture</a:t>
            </a:r>
          </a:p>
        </p:txBody>
      </p:sp>
      <p:sp>
        <p:nvSpPr>
          <p:cNvPr id="9" name="TextBox 8">
            <a:extLst>
              <a:ext uri="{FF2B5EF4-FFF2-40B4-BE49-F238E27FC236}">
                <a16:creationId xmlns:a16="http://schemas.microsoft.com/office/drawing/2014/main" id="{A2B01D4D-5A59-47B9-80BC-E5580B52E826}"/>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679786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4" name="Graphic 10" descr="&quot;&quot;">
            <a:extLst>
              <a:ext uri="{FF2B5EF4-FFF2-40B4-BE49-F238E27FC236}">
                <a16:creationId xmlns:a16="http://schemas.microsoft.com/office/drawing/2014/main" id="{889376D1-4608-4787-BE58-B2E914F26CB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12879" b="7360"/>
          <a:stretch/>
        </p:blipFill>
        <p:spPr>
          <a:xfrm>
            <a:off x="7810500" y="1041748"/>
            <a:ext cx="4381500" cy="4659045"/>
          </a:xfrm>
          <a:prstGeom prst="rect">
            <a:avLst/>
          </a:prstGeom>
        </p:spPr>
      </p:pic>
      <p:sp>
        <p:nvSpPr>
          <p:cNvPr id="7" name="Title 1">
            <a:extLst>
              <a:ext uri="{FF2B5EF4-FFF2-40B4-BE49-F238E27FC236}">
                <a16:creationId xmlns:a16="http://schemas.microsoft.com/office/drawing/2014/main" id="{6FACAE7F-6533-4069-8AAA-35DFBF4C3E0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9" name="Text Placeholder 3">
            <a:extLst>
              <a:ext uri="{FF2B5EF4-FFF2-40B4-BE49-F238E27FC236}">
                <a16:creationId xmlns:a16="http://schemas.microsoft.com/office/drawing/2014/main" id="{B1ED617E-D9DE-4CE8-B65E-87959D358FEA}"/>
              </a:ext>
            </a:extLst>
          </p:cNvPr>
          <p:cNvSpPr>
            <a:spLocks noGrp="1"/>
          </p:cNvSpPr>
          <p:nvPr>
            <p:ph type="body" sz="half" idx="2"/>
          </p:nvPr>
        </p:nvSpPr>
        <p:spPr>
          <a:xfrm>
            <a:off x="839788" y="2057400"/>
            <a:ext cx="3932237" cy="3466214"/>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Content Placeholder 2">
            <a:extLst>
              <a:ext uri="{FF2B5EF4-FFF2-40B4-BE49-F238E27FC236}">
                <a16:creationId xmlns:a16="http://schemas.microsoft.com/office/drawing/2014/main" id="{7E76ADA4-64EA-49CF-8707-2F0B6D4F17CB}"/>
              </a:ext>
            </a:extLst>
          </p:cNvPr>
          <p:cNvSpPr>
            <a:spLocks noGrp="1"/>
          </p:cNvSpPr>
          <p:nvPr>
            <p:ph idx="1"/>
          </p:nvPr>
        </p:nvSpPr>
        <p:spPr>
          <a:xfrm>
            <a:off x="5183188" y="987426"/>
            <a:ext cx="6172200" cy="453618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Box 11">
            <a:extLst>
              <a:ext uri="{FF2B5EF4-FFF2-40B4-BE49-F238E27FC236}">
                <a16:creationId xmlns:a16="http://schemas.microsoft.com/office/drawing/2014/main" id="{9F821A1E-DCB9-4DD3-8577-2B43266CA1EB}"/>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1955432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Graphic 10" descr="&quot;&quot;">
            <a:extLst>
              <a:ext uri="{FF2B5EF4-FFF2-40B4-BE49-F238E27FC236}">
                <a16:creationId xmlns:a16="http://schemas.microsoft.com/office/drawing/2014/main" id="{889376D1-4608-4787-BE58-B2E914F26CB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12879" b="7360"/>
          <a:stretch/>
        </p:blipFill>
        <p:spPr>
          <a:xfrm>
            <a:off x="7810500" y="1041748"/>
            <a:ext cx="4381500" cy="4659045"/>
          </a:xfrm>
          <a:prstGeom prst="rect">
            <a:avLst/>
          </a:prstGeom>
        </p:spPr>
      </p:pic>
      <p:sp>
        <p:nvSpPr>
          <p:cNvPr id="10" name="Title 1">
            <a:extLst>
              <a:ext uri="{FF2B5EF4-FFF2-40B4-BE49-F238E27FC236}">
                <a16:creationId xmlns:a16="http://schemas.microsoft.com/office/drawing/2014/main" id="{2716B795-4551-4892-BDA9-BB5EF646C6C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12" name="Text Placeholder 3">
            <a:extLst>
              <a:ext uri="{FF2B5EF4-FFF2-40B4-BE49-F238E27FC236}">
                <a16:creationId xmlns:a16="http://schemas.microsoft.com/office/drawing/2014/main" id="{0C31CB76-B78C-4A20-84A9-69D867BB6E95}"/>
              </a:ext>
            </a:extLst>
          </p:cNvPr>
          <p:cNvSpPr>
            <a:spLocks noGrp="1"/>
          </p:cNvSpPr>
          <p:nvPr>
            <p:ph type="body" sz="half" idx="2"/>
          </p:nvPr>
        </p:nvSpPr>
        <p:spPr>
          <a:xfrm>
            <a:off x="839788" y="2057400"/>
            <a:ext cx="3932237" cy="336520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1" name="Picture Placeholder 2">
            <a:extLst>
              <a:ext uri="{FF2B5EF4-FFF2-40B4-BE49-F238E27FC236}">
                <a16:creationId xmlns:a16="http://schemas.microsoft.com/office/drawing/2014/main" id="{8A1A80E8-B6F0-436C-8626-D07C6FB452AD}"/>
              </a:ext>
            </a:extLst>
          </p:cNvPr>
          <p:cNvSpPr>
            <a:spLocks noGrp="1"/>
          </p:cNvSpPr>
          <p:nvPr>
            <p:ph type="pic" idx="1"/>
          </p:nvPr>
        </p:nvSpPr>
        <p:spPr>
          <a:xfrm>
            <a:off x="5183188" y="987425"/>
            <a:ext cx="7008812" cy="44351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TextBox 8">
            <a:extLst>
              <a:ext uri="{FF2B5EF4-FFF2-40B4-BE49-F238E27FC236}">
                <a16:creationId xmlns:a16="http://schemas.microsoft.com/office/drawing/2014/main" id="{6E42617C-0324-4DF4-A1B2-3493C1E8E516}"/>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4137959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4.png"/><Relationship Id="rId5" Type="http://schemas.openxmlformats.org/officeDocument/2006/relationships/slideLayout" Target="../slideLayouts/slideLayout14.xml"/><Relationship Id="rId10" Type="http://schemas.openxmlformats.org/officeDocument/2006/relationships/image" Target="../media/image3.svg"/><Relationship Id="rId4" Type="http://schemas.openxmlformats.org/officeDocument/2006/relationships/slideLayout" Target="../slideLayouts/slideLayout13.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 Type="http://schemas.openxmlformats.org/officeDocument/2006/relationships/slideLayout" Target="../slideLayouts/slideLayout19.xml"/><Relationship Id="rId21" Type="http://schemas.openxmlformats.org/officeDocument/2006/relationships/theme" Target="../theme/theme3.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California Community Colleges logo">
            <a:extLst>
              <a:ext uri="{FF2B5EF4-FFF2-40B4-BE49-F238E27FC236}">
                <a16:creationId xmlns:a16="http://schemas.microsoft.com/office/drawing/2014/main" id="{F4BB0571-4F9D-46DF-8EFE-445155A934C1}"/>
              </a:ext>
            </a:extLst>
          </p:cNvPr>
          <p:cNvPicPr>
            <a:picLocks noChangeAspect="1"/>
          </p:cNvPicPr>
          <p:nvPr userDrawn="1"/>
        </p:nvPicPr>
        <p:blipFill>
          <a:blip r:embed="rId11"/>
          <a:stretch>
            <a:fillRect/>
          </a:stretch>
        </p:blipFill>
        <p:spPr>
          <a:xfrm>
            <a:off x="320140" y="6001350"/>
            <a:ext cx="1579813" cy="596918"/>
          </a:xfrm>
          <a:prstGeom prst="rect">
            <a:avLst/>
          </a:prstGeom>
        </p:spPr>
      </p:pic>
      <p:cxnSp>
        <p:nvCxnSpPr>
          <p:cNvPr id="6" name="Straight Connector 5">
            <a:extLst>
              <a:ext uri="{FF2B5EF4-FFF2-40B4-BE49-F238E27FC236}">
                <a16:creationId xmlns:a16="http://schemas.microsoft.com/office/drawing/2014/main" id="{E170D472-E2B6-4FB4-807D-3388763161BF}"/>
              </a:ext>
            </a:extLst>
          </p:cNvPr>
          <p:cNvCxnSpPr/>
          <p:nvPr userDrawn="1"/>
        </p:nvCxnSpPr>
        <p:spPr>
          <a:xfrm>
            <a:off x="0" y="5699720"/>
            <a:ext cx="12192000" cy="0"/>
          </a:xfrm>
          <a:prstGeom prst="line">
            <a:avLst/>
          </a:prstGeom>
          <a:ln w="12700">
            <a:solidFill>
              <a:srgbClr val="E3E5E5"/>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7A2B4AD-83A8-4FEB-A14D-914BBC30686B}"/>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2204851235"/>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Lst>
  <p:hf hdr="0" ftr="0" dt="0"/>
  <p:txStyles>
    <p:titleStyle>
      <a:lvl1pPr algn="l" defTabSz="914400" rtl="0" eaLnBrk="1" latinLnBrk="0" hangingPunct="1">
        <a:lnSpc>
          <a:spcPct val="90000"/>
        </a:lnSpc>
        <a:spcBef>
          <a:spcPct val="0"/>
        </a:spcBef>
        <a:buNone/>
        <a:defRPr sz="4400" kern="1200">
          <a:ln>
            <a:noFill/>
          </a:ln>
          <a:solidFill>
            <a:srgbClr val="002F6D"/>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3575A"/>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3575A"/>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3575A"/>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3575A"/>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3575A"/>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Graphic 12" descr="&quot;&quot;">
            <a:extLst>
              <a:ext uri="{FF2B5EF4-FFF2-40B4-BE49-F238E27FC236}">
                <a16:creationId xmlns:a16="http://schemas.microsoft.com/office/drawing/2014/main" id="{A488A3D8-CF47-4546-940D-5B749F980CDE}"/>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r="12879" b="7360"/>
          <a:stretch/>
        </p:blipFill>
        <p:spPr>
          <a:xfrm>
            <a:off x="7810500" y="1041748"/>
            <a:ext cx="4381500" cy="4659045"/>
          </a:xfrm>
          <a:prstGeom prst="rect">
            <a:avLst/>
          </a:prstGeom>
        </p:spPr>
      </p:pic>
      <p:sp>
        <p:nvSpPr>
          <p:cNvPr id="7" name="Rectangle 6" descr="&quot;&quot;">
            <a:extLst>
              <a:ext uri="{FF2B5EF4-FFF2-40B4-BE49-F238E27FC236}">
                <a16:creationId xmlns:a16="http://schemas.microsoft.com/office/drawing/2014/main" id="{D6735E12-E053-470D-BD72-30D4D84AC7CB}"/>
              </a:ext>
            </a:extLst>
          </p:cNvPr>
          <p:cNvSpPr/>
          <p:nvPr userDrawn="1"/>
        </p:nvSpPr>
        <p:spPr>
          <a:xfrm>
            <a:off x="0" y="5700793"/>
            <a:ext cx="12192000" cy="1157207"/>
          </a:xfrm>
          <a:prstGeom prst="rect">
            <a:avLst/>
          </a:prstGeom>
          <a:solidFill>
            <a:srgbClr val="002F6D"/>
          </a:solidFill>
          <a:ln>
            <a:noFill/>
          </a:ln>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Title Placeholder 1">
            <a:extLst>
              <a:ext uri="{FF2B5EF4-FFF2-40B4-BE49-F238E27FC236}">
                <a16:creationId xmlns:a16="http://schemas.microsoft.com/office/drawing/2014/main" id="{2F755134-ED20-4A2D-810F-7E5FA47952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12" name="Text Placeholder 2">
            <a:extLst>
              <a:ext uri="{FF2B5EF4-FFF2-40B4-BE49-F238E27FC236}">
                <a16:creationId xmlns:a16="http://schemas.microsoft.com/office/drawing/2014/main" id="{67B8663F-59C3-4047-89AF-08F90FB32F34}"/>
              </a:ext>
            </a:extLst>
          </p:cNvPr>
          <p:cNvSpPr>
            <a:spLocks noGrp="1"/>
          </p:cNvSpPr>
          <p:nvPr>
            <p:ph type="body" idx="1"/>
          </p:nvPr>
        </p:nvSpPr>
        <p:spPr>
          <a:xfrm>
            <a:off x="838200" y="1825625"/>
            <a:ext cx="10515600" cy="30015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descr="California Community Colleges logo">
            <a:extLst>
              <a:ext uri="{FF2B5EF4-FFF2-40B4-BE49-F238E27FC236}">
                <a16:creationId xmlns:a16="http://schemas.microsoft.com/office/drawing/2014/main" id="{4D1F41B8-A97E-4305-AE95-D2889CE83444}"/>
              </a:ext>
            </a:extLst>
          </p:cNvPr>
          <p:cNvPicPr>
            <a:picLocks noChangeAspect="1"/>
          </p:cNvPicPr>
          <p:nvPr userDrawn="1"/>
        </p:nvPicPr>
        <p:blipFill>
          <a:blip r:embed="rId11"/>
          <a:stretch>
            <a:fillRect/>
          </a:stretch>
        </p:blipFill>
        <p:spPr>
          <a:xfrm>
            <a:off x="320140" y="6001350"/>
            <a:ext cx="1579813" cy="596917"/>
          </a:xfrm>
          <a:prstGeom prst="rect">
            <a:avLst/>
          </a:prstGeom>
        </p:spPr>
      </p:pic>
      <p:sp>
        <p:nvSpPr>
          <p:cNvPr id="10" name="TextBox 9">
            <a:extLst>
              <a:ext uri="{FF2B5EF4-FFF2-40B4-BE49-F238E27FC236}">
                <a16:creationId xmlns:a16="http://schemas.microsoft.com/office/drawing/2014/main" id="{14AC8006-8E0A-4E7D-BDEB-CC0D2B4ADF20}"/>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3715617435"/>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Lst>
  <p:hf hdr="0" ftr="0" dt="0"/>
  <p:txStyles>
    <p:titleStyle>
      <a:lvl1pPr algn="l" defTabSz="914400" rtl="0" eaLnBrk="1" latinLnBrk="0" hangingPunct="1">
        <a:lnSpc>
          <a:spcPct val="90000"/>
        </a:lnSpc>
        <a:spcBef>
          <a:spcPct val="0"/>
        </a:spcBef>
        <a:buNone/>
        <a:defRPr sz="4400" kern="1200">
          <a:solidFill>
            <a:srgbClr val="002F6D"/>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3575A"/>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3575A"/>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3575A"/>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3575A"/>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3575A"/>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2E5279-6BB5-4200-B623-E50AF74A5F6C}"/>
              </a:ext>
            </a:extLst>
          </p:cNvPr>
          <p:cNvSpPr>
            <a:spLocks noGrp="1"/>
          </p:cNvSpPr>
          <p:nvPr>
            <p:ph type="title"/>
          </p:nvPr>
        </p:nvSpPr>
        <p:spPr>
          <a:xfrm>
            <a:off x="0" y="1"/>
            <a:ext cx="12192000" cy="1828800"/>
          </a:xfrm>
          <a:prstGeom prst="rect">
            <a:avLst/>
          </a:prstGeom>
        </p:spPr>
        <p:txBody>
          <a:bodyPr vert="horz" lIns="457200" tIns="457200" rIns="457200" bIns="4572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2C705A94-6AAA-4E19-916C-A4F16D9F3F7C}"/>
              </a:ext>
            </a:extLst>
          </p:cNvPr>
          <p:cNvSpPr>
            <a:spLocks noGrp="1"/>
          </p:cNvSpPr>
          <p:nvPr>
            <p:ph type="body" idx="1"/>
          </p:nvPr>
        </p:nvSpPr>
        <p:spPr>
          <a:xfrm>
            <a:off x="0" y="1825624"/>
            <a:ext cx="12192000" cy="4175725"/>
          </a:xfrm>
          <a:prstGeom prst="rect">
            <a:avLst/>
          </a:prstGeom>
        </p:spPr>
        <p:txBody>
          <a:bodyPr vert="horz" lIns="685800" tIns="45720" rIns="685800" bIns="22860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California Community Colleges logo">
            <a:extLst>
              <a:ext uri="{FF2B5EF4-FFF2-40B4-BE49-F238E27FC236}">
                <a16:creationId xmlns:a16="http://schemas.microsoft.com/office/drawing/2014/main" id="{F4BB0571-4F9D-46DF-8EFE-445155A934C1}"/>
              </a:ext>
            </a:extLst>
          </p:cNvPr>
          <p:cNvPicPr>
            <a:picLocks noChangeAspect="1"/>
          </p:cNvPicPr>
          <p:nvPr userDrawn="1"/>
        </p:nvPicPr>
        <p:blipFill>
          <a:blip r:embed="rId22"/>
          <a:stretch>
            <a:fillRect/>
          </a:stretch>
        </p:blipFill>
        <p:spPr>
          <a:xfrm>
            <a:off x="320140" y="6001350"/>
            <a:ext cx="1579813" cy="596918"/>
          </a:xfrm>
          <a:prstGeom prst="rect">
            <a:avLst/>
          </a:prstGeom>
        </p:spPr>
      </p:pic>
      <p:sp>
        <p:nvSpPr>
          <p:cNvPr id="9" name="TextBox 8">
            <a:extLst>
              <a:ext uri="{FF2B5EF4-FFF2-40B4-BE49-F238E27FC236}">
                <a16:creationId xmlns:a16="http://schemas.microsoft.com/office/drawing/2014/main" id="{E478674A-9DAC-46C9-83E3-85CFFA788274}"/>
              </a:ext>
            </a:extLst>
          </p:cNvPr>
          <p:cNvSpPr txBox="1"/>
          <p:nvPr userDrawn="1"/>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1270914908"/>
      </p:ext>
    </p:extLst>
  </p:cSld>
  <p:clrMap bg1="lt1" tx1="dk1" bg2="lt2" tx2="dk2" accent1="accent1" accent2="accent2" accent3="accent3" accent4="accent4" accent5="accent5" accent6="accent6" hlink="hlink" folHlink="folHlink"/>
  <p:sldLayoutIdLst>
    <p:sldLayoutId id="2147483673" r:id="rId1"/>
    <p:sldLayoutId id="2147483755" r:id="rId2"/>
    <p:sldLayoutId id="2147483760" r:id="rId3"/>
    <p:sldLayoutId id="2147483674" r:id="rId4"/>
    <p:sldLayoutId id="2147483676" r:id="rId5"/>
    <p:sldLayoutId id="2147483798" r:id="rId6"/>
    <p:sldLayoutId id="2147483797" r:id="rId7"/>
    <p:sldLayoutId id="2147483678" r:id="rId8"/>
    <p:sldLayoutId id="2147483758" r:id="rId9"/>
    <p:sldLayoutId id="2147483757" r:id="rId10"/>
    <p:sldLayoutId id="2147483756" r:id="rId11"/>
    <p:sldLayoutId id="2147483796" r:id="rId12"/>
    <p:sldLayoutId id="2147483677" r:id="rId13"/>
    <p:sldLayoutId id="2147483680" r:id="rId14"/>
    <p:sldLayoutId id="2147483681" r:id="rId15"/>
    <p:sldLayoutId id="2147483759" r:id="rId16"/>
    <p:sldLayoutId id="2147483761" r:id="rId17"/>
    <p:sldLayoutId id="2147483799" r:id="rId18"/>
    <p:sldLayoutId id="2147483800" r:id="rId19"/>
    <p:sldLayoutId id="2147483801" r:id="rId20"/>
  </p:sldLayoutIdLst>
  <p:hf hdr="0" ftr="0" dt="0"/>
  <p:txStyles>
    <p:titleStyle>
      <a:lvl1pPr algn="l" defTabSz="914400" rtl="0" eaLnBrk="1" latinLnBrk="0" hangingPunct="1">
        <a:lnSpc>
          <a:spcPct val="90000"/>
        </a:lnSpc>
        <a:spcBef>
          <a:spcPct val="0"/>
        </a:spcBef>
        <a:buNone/>
        <a:defRPr sz="4400" kern="1200">
          <a:ln>
            <a:noFill/>
          </a:ln>
          <a:solidFill>
            <a:srgbClr val="002F6D"/>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3575A"/>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3575A"/>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3575A"/>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3575A"/>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3575A"/>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hyperlink" Target="https://zoom.us/rec/play/rrRfqGA9VzZs3OIdQsnXyj0ZnKvgctj2WEj8o577aY6zDr4uGhS4cO_2XNgZI7UQPWfc_bIYStntDrcK.jQjXVAy_QZnuyxK4?autoplay=true&amp;startTime=1639504767000" TargetMode="External"/><Relationship Id="rId2" Type="http://schemas.openxmlformats.org/officeDocument/2006/relationships/notesSlide" Target="../notesSlides/notesSlide4.xml"/><Relationship Id="rId1" Type="http://schemas.openxmlformats.org/officeDocument/2006/relationships/slideLayout" Target="../slideLayouts/slideLayout34.xml"/><Relationship Id="rId5" Type="http://schemas.openxmlformats.org/officeDocument/2006/relationships/hyperlink" Target="https://www.cccco.edu/-/media/CCCCO-Website/Files/Workforce-and-Economic-Development/Perkins-V/202223perkinsclnaframework2822a11y.pdf?la=en&amp;hash=D2318CFC8251AB311F12E72B74CEEB81090F6DED" TargetMode="External"/><Relationship Id="rId4" Type="http://schemas.openxmlformats.org/officeDocument/2006/relationships/hyperlink" Target="https://www.cccco.edu/-/media/CCCCO-Website/Files/Workforce-and-Economic-Development/Perkins-V/30f394b7-883d-437a-96d0-b27e9e4663df_clna_webinar_12_14_21_a11y.pdf?la=en&amp;hash=4BCD16C28CA5921F156258DDD635C13374DACCC1"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https://www.cccco.edu/-/media/CCCCO-Website/Files/Workforce-and-Economic-Development/WEDD-Memo/fy202223memoheadcountcertification020222a11y.pdf?la=en&amp;hash=41916064C60B948724F7085C9F90CEDF50EEE80C" TargetMode="Externa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hyperlink" Target="https://nova.cccco.edu/request-access" TargetMode="External"/><Relationship Id="rId2" Type="http://schemas.openxmlformats.org/officeDocument/2006/relationships/hyperlink" Target="https://nova.cccco.edu/" TargetMode="External"/><Relationship Id="rId1" Type="http://schemas.openxmlformats.org/officeDocument/2006/relationships/slideLayout" Target="../slideLayouts/slideLayout34.xml"/><Relationship Id="rId6" Type="http://schemas.openxmlformats.org/officeDocument/2006/relationships/image" Target="../media/image18.png"/><Relationship Id="rId5" Type="http://schemas.openxmlformats.org/officeDocument/2006/relationships/hyperlink" Target="mailto:perskinssupport@cccco.edu" TargetMode="External"/><Relationship Id="rId4" Type="http://schemas.openxmlformats.org/officeDocument/2006/relationships/hyperlink" Target="https://support.cccco.edu/csm?id=sc_cat_item&amp;sys_id=a870423e1b61d010714286e8cd4bcb22"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4.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youtube.com/channel/UCbnKxCuUjTq1eKNWZRPpbsA" TargetMode="Externa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3" Type="http://schemas.openxmlformats.org/officeDocument/2006/relationships/hyperlink" Target="https://youtu.be/SxhVJ-BWrGE" TargetMode="External"/><Relationship Id="rId2" Type="http://schemas.openxmlformats.org/officeDocument/2006/relationships/image" Target="../media/image24.png"/><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jp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3" Type="http://schemas.openxmlformats.org/officeDocument/2006/relationships/hyperlink" Target="mailto:perkinssupport@cccco.edu" TargetMode="External"/><Relationship Id="rId2" Type="http://schemas.openxmlformats.org/officeDocument/2006/relationships/image" Target="../media/image4.png"/><Relationship Id="rId1" Type="http://schemas.openxmlformats.org/officeDocument/2006/relationships/slideLayout" Target="../slideLayouts/slideLayout32.xml"/><Relationship Id="rId5" Type="http://schemas.openxmlformats.org/officeDocument/2006/relationships/image" Target="../media/image27.jpeg"/><Relationship Id="rId4" Type="http://schemas.openxmlformats.org/officeDocument/2006/relationships/hyperlink" Target="https://www.cccco.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Logo" descr="California Community Colleges logo">
            <a:extLst>
              <a:ext uri="{FF2B5EF4-FFF2-40B4-BE49-F238E27FC236}">
                <a16:creationId xmlns:a16="http://schemas.microsoft.com/office/drawing/2014/main" id="{AABEF077-5026-4631-B733-0853072514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2080" y="696196"/>
            <a:ext cx="5599154" cy="731520"/>
          </a:xfrm>
          <a:prstGeom prst="rect">
            <a:avLst/>
          </a:prstGeom>
        </p:spPr>
      </p:pic>
      <p:sp>
        <p:nvSpPr>
          <p:cNvPr id="2" name="Title 1"/>
          <p:cNvSpPr>
            <a:spLocks noGrp="1"/>
          </p:cNvSpPr>
          <p:nvPr>
            <p:ph type="ctrTitle"/>
          </p:nvPr>
        </p:nvSpPr>
        <p:spPr>
          <a:xfrm>
            <a:off x="5809134" y="2112483"/>
            <a:ext cx="6077894" cy="2573570"/>
          </a:xfrm>
        </p:spPr>
        <p:txBody>
          <a:bodyPr wrap="square">
            <a:spAutoFit/>
          </a:bodyPr>
          <a:lstStyle/>
          <a:p>
            <a:pPr algn="ctr"/>
            <a:r>
              <a:rPr lang="en-US" b="1" dirty="0"/>
              <a:t>A Practical Approach </a:t>
            </a:r>
            <a:br>
              <a:rPr lang="en-US" b="1" dirty="0"/>
            </a:br>
            <a:r>
              <a:rPr lang="en-US" b="1" dirty="0"/>
              <a:t>to Perkins Plan Development </a:t>
            </a:r>
            <a:br>
              <a:rPr lang="en-US" b="1" dirty="0"/>
            </a:br>
            <a:r>
              <a:rPr lang="en-US" b="1" dirty="0"/>
              <a:t>&amp; Implementation </a:t>
            </a:r>
            <a:endParaRPr lang="en-US" dirty="0"/>
          </a:p>
        </p:txBody>
      </p:sp>
      <p:sp>
        <p:nvSpPr>
          <p:cNvPr id="4" name="TextBox 3">
            <a:extLst>
              <a:ext uri="{FF2B5EF4-FFF2-40B4-BE49-F238E27FC236}">
                <a16:creationId xmlns:a16="http://schemas.microsoft.com/office/drawing/2014/main" id="{B8659F55-FC73-4D57-B7BB-7789E01B3AB0}"/>
              </a:ext>
            </a:extLst>
          </p:cNvPr>
          <p:cNvSpPr txBox="1"/>
          <p:nvPr/>
        </p:nvSpPr>
        <p:spPr>
          <a:xfrm>
            <a:off x="5956300" y="5001450"/>
            <a:ext cx="5690268" cy="1474250"/>
          </a:xfrm>
          <a:prstGeom prst="rect">
            <a:avLst/>
          </a:prstGeom>
          <a:noFill/>
        </p:spPr>
        <p:txBody>
          <a:bodyPr wrap="square" rtlCol="0">
            <a:spAutoFit/>
          </a:bodyPr>
          <a:lstStyle/>
          <a:p>
            <a:pPr>
              <a:lnSpc>
                <a:spcPct val="90000"/>
              </a:lnSpc>
              <a:spcBef>
                <a:spcPts val="1000"/>
              </a:spcBef>
            </a:pPr>
            <a:r>
              <a:rPr lang="en-US" b="1" dirty="0" err="1">
                <a:solidFill>
                  <a:srgbClr val="53575A"/>
                </a:solidFill>
                <a:latin typeface="Source Sans Pro" panose="020B0503030403020204" pitchFamily="34" charset="0"/>
                <a:ea typeface="Source Sans Pro" panose="020B0503030403020204" pitchFamily="34" charset="0"/>
              </a:rPr>
              <a:t>Ioanna</a:t>
            </a:r>
            <a:r>
              <a:rPr lang="en-US" b="1" dirty="0">
                <a:solidFill>
                  <a:srgbClr val="53575A"/>
                </a:solidFill>
                <a:latin typeface="Source Sans Pro" panose="020B0503030403020204" pitchFamily="34" charset="0"/>
                <a:ea typeface="Source Sans Pro" panose="020B0503030403020204" pitchFamily="34" charset="0"/>
              </a:rPr>
              <a:t> </a:t>
            </a:r>
            <a:r>
              <a:rPr lang="en-US" b="1" dirty="0" err="1">
                <a:solidFill>
                  <a:srgbClr val="53575A"/>
                </a:solidFill>
                <a:latin typeface="Source Sans Pro" panose="020B0503030403020204" pitchFamily="34" charset="0"/>
                <a:ea typeface="Source Sans Pro" panose="020B0503030403020204" pitchFamily="34" charset="0"/>
              </a:rPr>
              <a:t>Iatridis</a:t>
            </a:r>
            <a:r>
              <a:rPr lang="en-US" b="1" dirty="0">
                <a:solidFill>
                  <a:srgbClr val="53575A"/>
                </a:solidFill>
                <a:latin typeface="Source Sans Pro" panose="020B0503030403020204" pitchFamily="34" charset="0"/>
                <a:ea typeface="Source Sans Pro" panose="020B0503030403020204" pitchFamily="34" charset="0"/>
              </a:rPr>
              <a:t>, Dean, Perkins &amp; SWP Programs</a:t>
            </a:r>
          </a:p>
          <a:p>
            <a:pPr>
              <a:lnSpc>
                <a:spcPct val="90000"/>
              </a:lnSpc>
              <a:spcBef>
                <a:spcPts val="1000"/>
              </a:spcBef>
            </a:pPr>
            <a:r>
              <a:rPr lang="en-US" b="1" dirty="0">
                <a:solidFill>
                  <a:srgbClr val="53575A"/>
                </a:solidFill>
                <a:latin typeface="Source Sans Pro" panose="020B0503030403020204" pitchFamily="34" charset="0"/>
                <a:ea typeface="Source Sans Pro" panose="020B0503030403020204" pitchFamily="34" charset="0"/>
              </a:rPr>
              <a:t>Jean Claude Mbomeda – Program Specialist, WEDD</a:t>
            </a:r>
          </a:p>
          <a:p>
            <a:pPr>
              <a:lnSpc>
                <a:spcPct val="90000"/>
              </a:lnSpc>
              <a:spcBef>
                <a:spcPts val="1000"/>
              </a:spcBef>
            </a:pPr>
            <a:r>
              <a:rPr lang="en-US" b="1" dirty="0">
                <a:solidFill>
                  <a:srgbClr val="53575A"/>
                </a:solidFill>
                <a:latin typeface="Source Sans Pro" panose="020B0503030403020204" pitchFamily="34" charset="0"/>
                <a:ea typeface="Source Sans Pro" panose="020B0503030403020204" pitchFamily="34" charset="0"/>
              </a:rPr>
              <a:t>Lupe Maldonado – Program Monitor</a:t>
            </a:r>
          </a:p>
          <a:p>
            <a:pPr>
              <a:lnSpc>
                <a:spcPct val="90000"/>
              </a:lnSpc>
              <a:spcBef>
                <a:spcPts val="1000"/>
              </a:spcBef>
            </a:pPr>
            <a:r>
              <a:rPr lang="en-US" b="1" dirty="0" err="1">
                <a:solidFill>
                  <a:srgbClr val="53575A"/>
                </a:solidFill>
                <a:latin typeface="Source Sans Pro" panose="020B0503030403020204" pitchFamily="34" charset="0"/>
                <a:ea typeface="Source Sans Pro" panose="020B0503030403020204" pitchFamily="34" charset="0"/>
              </a:rPr>
              <a:t>Kyn</a:t>
            </a:r>
            <a:r>
              <a:rPr lang="en-US" b="1" dirty="0">
                <a:solidFill>
                  <a:srgbClr val="53575A"/>
                </a:solidFill>
                <a:latin typeface="Source Sans Pro" panose="020B0503030403020204" pitchFamily="34" charset="0"/>
                <a:ea typeface="Source Sans Pro" panose="020B0503030403020204" pitchFamily="34" charset="0"/>
              </a:rPr>
              <a:t> Hoang – Program Analyst</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749600" y="2271974"/>
            <a:ext cx="4059534" cy="3125037"/>
          </a:xfrm>
          <a:prstGeom prst="rect">
            <a:avLst/>
          </a:prstGeom>
        </p:spPr>
      </p:pic>
    </p:spTree>
    <p:extLst>
      <p:ext uri="{BB962C8B-B14F-4D97-AF65-F5344CB8AC3E}">
        <p14:creationId xmlns:p14="http://schemas.microsoft.com/office/powerpoint/2010/main" val="2696611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117229"/>
          </a:xfrm>
        </p:spPr>
        <p:txBody>
          <a:bodyPr>
            <a:spAutoFit/>
          </a:bodyPr>
          <a:lstStyle/>
          <a:p>
            <a:r>
              <a:rPr lang="en-US" dirty="0"/>
              <a:t>CLNA Links:</a:t>
            </a:r>
          </a:p>
        </p:txBody>
      </p:sp>
      <p:sp>
        <p:nvSpPr>
          <p:cNvPr id="3" name="Content Placeholder 2"/>
          <p:cNvSpPr>
            <a:spLocks noGrp="1"/>
          </p:cNvSpPr>
          <p:nvPr>
            <p:ph idx="1"/>
          </p:nvPr>
        </p:nvSpPr>
        <p:spPr>
          <a:xfrm>
            <a:off x="838200" y="1825625"/>
            <a:ext cx="10515600" cy="2084673"/>
          </a:xfrm>
        </p:spPr>
        <p:txBody>
          <a:bodyPr vert="horz" lIns="685800" tIns="45720" rIns="685800" bIns="228600" rtlCol="0" anchor="t">
            <a:spAutoFit/>
          </a:bodyPr>
          <a:lstStyle/>
          <a:p>
            <a:pPr>
              <a:buFont typeface="Wingdings" panose="05000000000000000000" pitchFamily="2" charset="2"/>
              <a:buChar char="v"/>
            </a:pPr>
            <a:r>
              <a:rPr lang="en-US" dirty="0">
                <a:latin typeface="Source Sans Pro"/>
                <a:ea typeface="Source Sans Pro"/>
                <a:hlinkClick r:id="rId3" tooltip="external link"/>
              </a:rPr>
              <a:t>CLNA Webinar (Video)</a:t>
            </a:r>
            <a:r>
              <a:rPr lang="en-US" dirty="0">
                <a:latin typeface="Source Sans Pro"/>
                <a:ea typeface="Source Sans Pro"/>
              </a:rPr>
              <a:t> </a:t>
            </a:r>
          </a:p>
          <a:p>
            <a:pPr>
              <a:buFont typeface="Wingdings" panose="05000000000000000000" pitchFamily="2" charset="2"/>
              <a:buChar char="v"/>
            </a:pPr>
            <a:r>
              <a:rPr lang="en-US" u="sng" dirty="0">
                <a:latin typeface="Source Sans Pro"/>
                <a:ea typeface="Source Sans Pro"/>
                <a:hlinkClick r:id="rId4"/>
              </a:rPr>
              <a:t>CLNA Presentation (PDF)</a:t>
            </a:r>
            <a:r>
              <a:rPr lang="en-US" dirty="0">
                <a:latin typeface="Source Sans Pro"/>
                <a:ea typeface="Source Sans Pro"/>
              </a:rPr>
              <a:t> </a:t>
            </a:r>
          </a:p>
          <a:p>
            <a:pPr>
              <a:buFont typeface="Wingdings" panose="05000000000000000000" pitchFamily="2" charset="2"/>
              <a:buChar char="v"/>
            </a:pPr>
            <a:r>
              <a:rPr lang="en-US" u="sng" dirty="0">
                <a:latin typeface="Source Sans Pro"/>
                <a:ea typeface="Source Sans Pro"/>
                <a:hlinkClick r:id="rId5"/>
              </a:rPr>
              <a:t>2022-2023 Comprehensive Local Needs Assessment (CLNA) Framework (PDF)</a:t>
            </a:r>
            <a:endParaRPr lang="en-US" dirty="0">
              <a:latin typeface="Source Sans Pro"/>
              <a:ea typeface="Source Sans Pro"/>
            </a:endParaRPr>
          </a:p>
        </p:txBody>
      </p:sp>
    </p:spTree>
    <p:extLst>
      <p:ext uri="{BB962C8B-B14F-4D97-AF65-F5344CB8AC3E}">
        <p14:creationId xmlns:p14="http://schemas.microsoft.com/office/powerpoint/2010/main" val="477330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693" y="361508"/>
            <a:ext cx="11939788" cy="1117229"/>
          </a:xfrm>
        </p:spPr>
        <p:txBody>
          <a:bodyPr wrap="square">
            <a:spAutoFit/>
          </a:bodyPr>
          <a:lstStyle/>
          <a:p>
            <a:r>
              <a:rPr lang="en-US" dirty="0"/>
              <a:t>2022-2023 District Allocation (Headcount)</a:t>
            </a:r>
          </a:p>
        </p:txBody>
      </p:sp>
      <p:sp>
        <p:nvSpPr>
          <p:cNvPr id="3" name="Content Placeholder 2"/>
          <p:cNvSpPr>
            <a:spLocks noGrp="1"/>
          </p:cNvSpPr>
          <p:nvPr>
            <p:ph idx="1"/>
          </p:nvPr>
        </p:nvSpPr>
        <p:spPr>
          <a:xfrm>
            <a:off x="471896" y="2190308"/>
            <a:ext cx="10515600" cy="1624034"/>
          </a:xfrm>
        </p:spPr>
        <p:txBody>
          <a:bodyPr>
            <a:spAutoFit/>
          </a:bodyPr>
          <a:lstStyle/>
          <a:p>
            <a:pPr>
              <a:buFont typeface="Wingdings" panose="05000000000000000000" pitchFamily="2" charset="2"/>
              <a:buChar char="v"/>
            </a:pPr>
            <a:r>
              <a:rPr lang="en-US" sz="3200" dirty="0">
                <a:hlinkClick r:id="rId2"/>
              </a:rPr>
              <a:t>Certification Memo</a:t>
            </a:r>
            <a:endParaRPr lang="en-US" sz="3200" dirty="0"/>
          </a:p>
          <a:p>
            <a:pPr lvl="1"/>
            <a:r>
              <a:rPr lang="en-US" sz="2800" dirty="0"/>
              <a:t>Report 1: CTE Unduplicated Headcount</a:t>
            </a:r>
          </a:p>
          <a:p>
            <a:pPr lvl="1"/>
            <a:r>
              <a:rPr lang="en-US" sz="2800" dirty="0"/>
              <a:t>Report 2: CTE Duplicate Headcount</a:t>
            </a:r>
          </a:p>
        </p:txBody>
      </p:sp>
    </p:spTree>
    <p:extLst>
      <p:ext uri="{BB962C8B-B14F-4D97-AF65-F5344CB8AC3E}">
        <p14:creationId xmlns:p14="http://schemas.microsoft.com/office/powerpoint/2010/main" val="1853666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117229"/>
          </a:xfrm>
        </p:spPr>
        <p:txBody>
          <a:bodyPr>
            <a:spAutoFit/>
          </a:bodyPr>
          <a:lstStyle/>
          <a:p>
            <a:r>
              <a:rPr lang="en-US" dirty="0"/>
              <a:t>Perkins V Core Indicators</a:t>
            </a:r>
          </a:p>
        </p:txBody>
      </p:sp>
      <p:graphicFrame>
        <p:nvGraphicFramePr>
          <p:cNvPr id="3" name="Table 2"/>
          <p:cNvGraphicFramePr>
            <a:graphicFrameLocks noGrp="1"/>
          </p:cNvGraphicFramePr>
          <p:nvPr>
            <p:extLst>
              <p:ext uri="{D42A27DB-BD31-4B8C-83A1-F6EECF244321}">
                <p14:modId xmlns:p14="http://schemas.microsoft.com/office/powerpoint/2010/main" val="2879261113"/>
              </p:ext>
            </p:extLst>
          </p:nvPr>
        </p:nvGraphicFramePr>
        <p:xfrm>
          <a:off x="1949469" y="1305409"/>
          <a:ext cx="8868603" cy="4704405"/>
        </p:xfrm>
        <a:graphic>
          <a:graphicData uri="http://schemas.openxmlformats.org/drawingml/2006/table">
            <a:tbl>
              <a:tblPr firstRow="1" firstCol="1" bandRow="1">
                <a:tableStyleId>{5C22544A-7EE6-4342-B048-85BDC9FD1C3A}</a:tableStyleId>
              </a:tblPr>
              <a:tblGrid>
                <a:gridCol w="4064560">
                  <a:extLst>
                    <a:ext uri="{9D8B030D-6E8A-4147-A177-3AD203B41FA5}">
                      <a16:colId xmlns:a16="http://schemas.microsoft.com/office/drawing/2014/main" val="1412387557"/>
                    </a:ext>
                  </a:extLst>
                </a:gridCol>
                <a:gridCol w="4804043">
                  <a:extLst>
                    <a:ext uri="{9D8B030D-6E8A-4147-A177-3AD203B41FA5}">
                      <a16:colId xmlns:a16="http://schemas.microsoft.com/office/drawing/2014/main" val="4113061756"/>
                    </a:ext>
                  </a:extLst>
                </a:gridCol>
              </a:tblGrid>
              <a:tr h="597013">
                <a:tc>
                  <a:txBody>
                    <a:bodyPr/>
                    <a:lstStyle/>
                    <a:p>
                      <a:pPr marL="0" marR="0">
                        <a:spcBef>
                          <a:spcPts val="0"/>
                        </a:spcBef>
                        <a:spcAft>
                          <a:spcPts val="0"/>
                        </a:spcAft>
                      </a:pPr>
                      <a:r>
                        <a:rPr lang="en-US" sz="1800" dirty="0">
                          <a:effectLst/>
                        </a:rPr>
                        <a:t>Perkins  V  Core Indicators of Performance </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a:tc>
                <a:tc>
                  <a:txBody>
                    <a:bodyPr/>
                    <a:lstStyle/>
                    <a:p>
                      <a:pPr marL="0" marR="0">
                        <a:spcBef>
                          <a:spcPts val="0"/>
                        </a:spcBef>
                        <a:spcAft>
                          <a:spcPts val="0"/>
                        </a:spcAft>
                      </a:pPr>
                      <a:r>
                        <a:rPr lang="en-US" sz="1800" dirty="0">
                          <a:effectLst/>
                        </a:rPr>
                        <a:t>State Vision for Success Metrics </a:t>
                      </a:r>
                    </a:p>
                    <a:p>
                      <a:pPr marL="0" marR="0">
                        <a:spcBef>
                          <a:spcPts val="0"/>
                        </a:spcBef>
                        <a:spcAft>
                          <a:spcPts val="0"/>
                        </a:spcAft>
                      </a:pPr>
                      <a:r>
                        <a:rPr lang="en-US" sz="1800" dirty="0">
                          <a:effectLst/>
                        </a:rPr>
                        <a:t> </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84239782"/>
                  </a:ext>
                </a:extLst>
              </a:tr>
              <a:tr h="1620464">
                <a:tc>
                  <a:txBody>
                    <a:bodyPr/>
                    <a:lstStyle/>
                    <a:p>
                      <a:pPr marL="0" marR="0" algn="l" defTabSz="914400" rtl="0" eaLnBrk="1" latinLnBrk="0" hangingPunct="1">
                        <a:spcBef>
                          <a:spcPts val="0"/>
                        </a:spcBef>
                        <a:spcAft>
                          <a:spcPts val="0"/>
                        </a:spcAft>
                      </a:pPr>
                      <a:r>
                        <a:rPr lang="en-US" sz="1800" b="0" kern="1200" dirty="0">
                          <a:solidFill>
                            <a:schemeClr val="dk1"/>
                          </a:solidFill>
                          <a:effectLst/>
                          <a:latin typeface="+mn-lt"/>
                          <a:ea typeface="+mn-ea"/>
                          <a:cs typeface="+mn-cs"/>
                        </a:rPr>
                        <a:t>1 P1: Postsecondary Placement and Retention</a:t>
                      </a:r>
                    </a:p>
                    <a:p>
                      <a:pPr marL="0" marR="0" algn="l" defTabSz="914400" rtl="0" eaLnBrk="1" latinLnBrk="0" hangingPunct="1">
                        <a:spcBef>
                          <a:spcPts val="0"/>
                        </a:spcBef>
                        <a:spcAft>
                          <a:spcPts val="0"/>
                        </a:spcAft>
                      </a:pPr>
                      <a:r>
                        <a:rPr lang="en-US" sz="1800" b="0" kern="1200" dirty="0">
                          <a:solidFill>
                            <a:schemeClr val="dk1"/>
                          </a:solidFill>
                          <a:effectLst/>
                          <a:latin typeface="+mn-lt"/>
                          <a:ea typeface="+mn-ea"/>
                          <a:cs typeface="+mn-cs"/>
                        </a:rPr>
                        <a:t>Target :  91.75% </a:t>
                      </a:r>
                    </a:p>
                  </a:txBody>
                  <a:tcPr>
                    <a:solidFill>
                      <a:srgbClr val="CBCDD4"/>
                    </a:solidFill>
                  </a:tcPr>
                </a:tc>
                <a:tc>
                  <a:txBody>
                    <a:bodyPr/>
                    <a:lstStyle/>
                    <a:p>
                      <a:pPr marL="0" marR="0">
                        <a:spcBef>
                          <a:spcPts val="0"/>
                        </a:spcBef>
                        <a:spcAft>
                          <a:spcPts val="0"/>
                        </a:spcAft>
                      </a:pPr>
                      <a:r>
                        <a:rPr lang="en-US" sz="1800" dirty="0">
                          <a:effectLst/>
                        </a:rPr>
                        <a:t>Goal: Over five years, increase by 35% the number of CCC students transferring annually to a UC or CSU.</a:t>
                      </a:r>
                      <a:r>
                        <a:rPr lang="en-US" sz="1800" baseline="0" dirty="0">
                          <a:effectLst/>
                        </a:rPr>
                        <a:t> </a:t>
                      </a:r>
                      <a:r>
                        <a:rPr lang="en-US" sz="1800" dirty="0">
                          <a:effectLst/>
                        </a:rPr>
                        <a:t>Over five years, increase the percent of exiting FTE students who report being employed in their field of study, </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67028219"/>
                  </a:ext>
                </a:extLst>
              </a:tr>
              <a:tr h="1364601">
                <a:tc>
                  <a:txBody>
                    <a:bodyPr/>
                    <a:lstStyle/>
                    <a:p>
                      <a:pPr marL="0" marR="0" algn="l" defTabSz="914400" rtl="0" eaLnBrk="1" latinLnBrk="0" hangingPunct="1">
                        <a:spcBef>
                          <a:spcPts val="0"/>
                        </a:spcBef>
                        <a:spcAft>
                          <a:spcPts val="0"/>
                        </a:spcAft>
                      </a:pPr>
                      <a:r>
                        <a:rPr lang="en-US" sz="1800" b="0" kern="1200" dirty="0">
                          <a:solidFill>
                            <a:schemeClr val="dk1"/>
                          </a:solidFill>
                          <a:effectLst/>
                          <a:latin typeface="+mn-lt"/>
                          <a:ea typeface="+mn-ea"/>
                          <a:cs typeface="+mn-cs"/>
                        </a:rPr>
                        <a:t>2P1: Earned Recognized Postsecondary Credentials</a:t>
                      </a:r>
                    </a:p>
                    <a:p>
                      <a:pPr marL="0" marR="0" algn="l" defTabSz="914400" rtl="0" eaLnBrk="1" latinLnBrk="0" hangingPunct="1">
                        <a:spcBef>
                          <a:spcPts val="0"/>
                        </a:spcBef>
                        <a:spcAft>
                          <a:spcPts val="0"/>
                        </a:spcAft>
                      </a:pPr>
                      <a:r>
                        <a:rPr lang="en-US" sz="1800" b="0" kern="1200" dirty="0">
                          <a:solidFill>
                            <a:schemeClr val="dk1"/>
                          </a:solidFill>
                          <a:effectLst/>
                          <a:latin typeface="+mn-lt"/>
                          <a:ea typeface="+mn-ea"/>
                          <a:cs typeface="+mn-cs"/>
                        </a:rPr>
                        <a:t>Target : 89 % </a:t>
                      </a:r>
                    </a:p>
                  </a:txBody>
                  <a:tcPr>
                    <a:solidFill>
                      <a:srgbClr val="E7E8EB"/>
                    </a:solidFill>
                  </a:tcPr>
                </a:tc>
                <a:tc>
                  <a:txBody>
                    <a:bodyPr/>
                    <a:lstStyle/>
                    <a:p>
                      <a:pPr marL="0" marR="0">
                        <a:spcBef>
                          <a:spcPts val="0"/>
                        </a:spcBef>
                        <a:spcAft>
                          <a:spcPts val="0"/>
                        </a:spcAft>
                      </a:pPr>
                      <a:r>
                        <a:rPr lang="en-US" sz="1800" dirty="0">
                          <a:effectLst/>
                        </a:rPr>
                        <a:t>Goal: Over five years, increase by at least 20% the number of CCC students annually who acquire associate degrees, credentials, certificates, or specific skill sets that prepare them for an in-demand job.</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987306034"/>
                  </a:ext>
                </a:extLst>
              </a:tr>
              <a:tr h="929634">
                <a:tc>
                  <a:txBody>
                    <a:bodyPr/>
                    <a:lstStyle/>
                    <a:p>
                      <a:pPr marL="0" marR="0" algn="l" defTabSz="914400" rtl="0" eaLnBrk="1" latinLnBrk="0" hangingPunct="1">
                        <a:lnSpc>
                          <a:spcPct val="110000"/>
                        </a:lnSpc>
                        <a:spcBef>
                          <a:spcPts val="0"/>
                        </a:spcBef>
                        <a:spcAft>
                          <a:spcPts val="0"/>
                        </a:spcAft>
                      </a:pPr>
                      <a:r>
                        <a:rPr lang="en-US" sz="1800" b="0" kern="1200" dirty="0">
                          <a:solidFill>
                            <a:schemeClr val="dk1"/>
                          </a:solidFill>
                          <a:effectLst/>
                          <a:latin typeface="+mn-lt"/>
                          <a:ea typeface="+mn-ea"/>
                          <a:cs typeface="+mn-cs"/>
                        </a:rPr>
                        <a:t>3P1: Non-Traditional Program Concentration</a:t>
                      </a:r>
                    </a:p>
                    <a:p>
                      <a:pPr marL="0" marR="0" algn="l" defTabSz="914400" rtl="0" eaLnBrk="1" latinLnBrk="0" hangingPunct="1">
                        <a:lnSpc>
                          <a:spcPct val="110000"/>
                        </a:lnSpc>
                        <a:spcBef>
                          <a:spcPts val="0"/>
                        </a:spcBef>
                        <a:spcAft>
                          <a:spcPts val="0"/>
                        </a:spcAft>
                      </a:pPr>
                      <a:r>
                        <a:rPr lang="en-US" sz="1800" b="0" kern="1200" dirty="0">
                          <a:solidFill>
                            <a:schemeClr val="dk1"/>
                          </a:solidFill>
                          <a:effectLst/>
                          <a:latin typeface="+mn-lt"/>
                          <a:ea typeface="+mn-ea"/>
                          <a:cs typeface="+mn-cs"/>
                        </a:rPr>
                        <a:t>Target: 26% </a:t>
                      </a:r>
                    </a:p>
                  </a:txBody>
                  <a:tcPr>
                    <a:solidFill>
                      <a:srgbClr val="CBCDD4"/>
                    </a:solidFill>
                  </a:tcPr>
                </a:tc>
                <a:tc>
                  <a:txBody>
                    <a:bodyPr/>
                    <a:lstStyle/>
                    <a:p>
                      <a:pPr marL="0" marR="0">
                        <a:lnSpc>
                          <a:spcPct val="110000"/>
                        </a:lnSpc>
                        <a:spcBef>
                          <a:spcPts val="0"/>
                        </a:spcBef>
                        <a:spcAft>
                          <a:spcPts val="0"/>
                        </a:spcAft>
                      </a:pPr>
                      <a:r>
                        <a:rPr lang="en-US" sz="1800" dirty="0">
                          <a:effectLst/>
                        </a:rPr>
                        <a:t>Goal: Reduce equity gaps across all of the above measures     </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47469684"/>
                  </a:ext>
                </a:extLst>
              </a:tr>
            </a:tbl>
          </a:graphicData>
        </a:graphic>
      </p:graphicFrame>
    </p:spTree>
    <p:extLst>
      <p:ext uri="{BB962C8B-B14F-4D97-AF65-F5344CB8AC3E}">
        <p14:creationId xmlns:p14="http://schemas.microsoft.com/office/powerpoint/2010/main" val="2537048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7700211" cy="1117229"/>
          </a:xfrm>
        </p:spPr>
        <p:txBody>
          <a:bodyPr wrap="square">
            <a:spAutoFit/>
          </a:bodyPr>
          <a:lstStyle/>
          <a:p>
            <a:r>
              <a:rPr lang="en-US" dirty="0">
                <a:latin typeface="Source Sans Pro"/>
                <a:ea typeface="Source Sans Pro"/>
              </a:rPr>
              <a:t>Perkins 1C Application Guide</a:t>
            </a:r>
            <a:endParaRPr lang="en-US" dirty="0"/>
          </a:p>
        </p:txBody>
      </p:sp>
      <p:sp>
        <p:nvSpPr>
          <p:cNvPr id="3" name="Content Placeholder 2"/>
          <p:cNvSpPr>
            <a:spLocks noGrp="1"/>
          </p:cNvSpPr>
          <p:nvPr>
            <p:ph idx="1"/>
          </p:nvPr>
        </p:nvSpPr>
        <p:spPr>
          <a:xfrm>
            <a:off x="256190" y="1565839"/>
            <a:ext cx="8653032" cy="3663054"/>
          </a:xfrm>
        </p:spPr>
        <p:txBody>
          <a:bodyPr wrap="square">
            <a:spAutoFit/>
          </a:bodyPr>
          <a:lstStyle/>
          <a:p>
            <a:pPr>
              <a:spcAft>
                <a:spcPts val="1200"/>
              </a:spcAft>
              <a:buFont typeface="Wingdings" panose="05000000000000000000" pitchFamily="2" charset="2"/>
              <a:buChar char="v"/>
            </a:pPr>
            <a:r>
              <a:rPr lang="en-US" dirty="0"/>
              <a:t>Login to NOVA at </a:t>
            </a:r>
            <a:r>
              <a:rPr lang="en-US" dirty="0">
                <a:hlinkClick r:id="rId2"/>
              </a:rPr>
              <a:t>nova.cccco.edu</a:t>
            </a:r>
            <a:endParaRPr lang="en-US" dirty="0"/>
          </a:p>
          <a:p>
            <a:pPr lvl="1">
              <a:spcAft>
                <a:spcPts val="1200"/>
              </a:spcAft>
            </a:pPr>
            <a:r>
              <a:rPr lang="en-US" dirty="0"/>
              <a:t>If you do not have an account please request access to NOVA </a:t>
            </a:r>
            <a:r>
              <a:rPr lang="en-US" dirty="0">
                <a:hlinkClick r:id="rId3"/>
              </a:rPr>
              <a:t>here</a:t>
            </a:r>
            <a:endParaRPr lang="en-US" dirty="0"/>
          </a:p>
          <a:p>
            <a:pPr>
              <a:spcAft>
                <a:spcPts val="1200"/>
              </a:spcAft>
              <a:buFont typeface="Wingdings" panose="05000000000000000000" pitchFamily="2" charset="2"/>
              <a:buChar char="v"/>
            </a:pPr>
            <a:r>
              <a:rPr lang="en-US" dirty="0"/>
              <a:t>For help with NOVA please contact </a:t>
            </a:r>
            <a:r>
              <a:rPr lang="en-US" dirty="0">
                <a:hlinkClick r:id="rId4"/>
              </a:rPr>
              <a:t>NOVA Support</a:t>
            </a:r>
            <a:r>
              <a:rPr lang="en-US" dirty="0"/>
              <a:t> </a:t>
            </a:r>
          </a:p>
          <a:p>
            <a:pPr>
              <a:spcAft>
                <a:spcPts val="1200"/>
              </a:spcAft>
              <a:buFont typeface="Wingdings" panose="05000000000000000000" pitchFamily="2" charset="2"/>
              <a:buChar char="v"/>
            </a:pPr>
            <a:r>
              <a:rPr lang="en-US" dirty="0"/>
              <a:t>For Perkins V support please contact </a:t>
            </a:r>
            <a:r>
              <a:rPr lang="en-US" dirty="0">
                <a:hlinkClick r:id="rId5"/>
              </a:rPr>
              <a:t>perskinssupport@cccco.edu</a:t>
            </a:r>
            <a:endParaRPr lang="en-US" dirty="0"/>
          </a:p>
        </p:txBody>
      </p:sp>
      <p:pic>
        <p:nvPicPr>
          <p:cNvPr id="5" name="Picture 4" descr="Screenshot of the NOVA log in webpage."/>
          <p:cNvPicPr>
            <a:picLocks noChangeAspect="1"/>
          </p:cNvPicPr>
          <p:nvPr/>
        </p:nvPicPr>
        <p:blipFill>
          <a:blip r:embed="rId6"/>
          <a:stretch>
            <a:fillRect/>
          </a:stretch>
        </p:blipFill>
        <p:spPr>
          <a:xfrm>
            <a:off x="8529269" y="1077236"/>
            <a:ext cx="3171607" cy="4755896"/>
          </a:xfrm>
          <a:prstGeom prst="rect">
            <a:avLst/>
          </a:prstGeom>
        </p:spPr>
      </p:pic>
    </p:spTree>
    <p:extLst>
      <p:ext uri="{BB962C8B-B14F-4D97-AF65-F5344CB8AC3E}">
        <p14:creationId xmlns:p14="http://schemas.microsoft.com/office/powerpoint/2010/main" val="785938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117229"/>
          </a:xfrm>
        </p:spPr>
        <p:txBody>
          <a:bodyPr>
            <a:spAutoFit/>
          </a:bodyPr>
          <a:lstStyle/>
          <a:p>
            <a:r>
              <a:rPr lang="en-US" dirty="0"/>
              <a:t>NOVA Login</a:t>
            </a:r>
          </a:p>
        </p:txBody>
      </p:sp>
      <p:sp>
        <p:nvSpPr>
          <p:cNvPr id="12" name="TextBox 11">
            <a:extLst>
              <a:ext uri="{FF2B5EF4-FFF2-40B4-BE49-F238E27FC236}">
                <a16:creationId xmlns:a16="http://schemas.microsoft.com/office/drawing/2014/main" id="{CC0B5491-554D-A809-09C2-4DEA48D0A979}"/>
              </a:ext>
            </a:extLst>
          </p:cNvPr>
          <p:cNvSpPr txBox="1"/>
          <p:nvPr/>
        </p:nvSpPr>
        <p:spPr>
          <a:xfrm>
            <a:off x="388237" y="1399061"/>
            <a:ext cx="47068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dirty="0"/>
              <a:t>1.</a:t>
            </a:r>
            <a:endParaRPr lang="en-US" b="1" dirty="0">
              <a:ea typeface="Source Sans Pro"/>
            </a:endParaRPr>
          </a:p>
        </p:txBody>
      </p:sp>
      <p:pic>
        <p:nvPicPr>
          <p:cNvPr id="24" name="Picture 23" descr="Step 1—select Programs on the NOVA menu bar.">
            <a:extLst>
              <a:ext uri="{FF2B5EF4-FFF2-40B4-BE49-F238E27FC236}">
                <a16:creationId xmlns:a16="http://schemas.microsoft.com/office/drawing/2014/main" id="{08B536C0-32D4-4FEF-BBD5-DB2503D71D3E}"/>
              </a:ext>
            </a:extLst>
          </p:cNvPr>
          <p:cNvPicPr>
            <a:picLocks noChangeAspect="1"/>
          </p:cNvPicPr>
          <p:nvPr/>
        </p:nvPicPr>
        <p:blipFill>
          <a:blip r:embed="rId2"/>
          <a:stretch>
            <a:fillRect/>
          </a:stretch>
        </p:blipFill>
        <p:spPr>
          <a:xfrm>
            <a:off x="736525" y="1395164"/>
            <a:ext cx="1482451" cy="4114840"/>
          </a:xfrm>
          <a:prstGeom prst="rect">
            <a:avLst/>
          </a:prstGeom>
        </p:spPr>
      </p:pic>
      <p:sp>
        <p:nvSpPr>
          <p:cNvPr id="13" name="TextBox 12">
            <a:extLst>
              <a:ext uri="{FF2B5EF4-FFF2-40B4-BE49-F238E27FC236}">
                <a16:creationId xmlns:a16="http://schemas.microsoft.com/office/drawing/2014/main" id="{0461552D-2BAC-BA37-FF6B-7023DABC5862}"/>
              </a:ext>
            </a:extLst>
          </p:cNvPr>
          <p:cNvSpPr txBox="1"/>
          <p:nvPr/>
        </p:nvSpPr>
        <p:spPr>
          <a:xfrm>
            <a:off x="388236" y="3590653"/>
            <a:ext cx="47068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dirty="0"/>
              <a:t>2.</a:t>
            </a:r>
            <a:endParaRPr lang="en-US" b="1" dirty="0">
              <a:ea typeface="Source Sans Pro"/>
            </a:endParaRPr>
          </a:p>
        </p:txBody>
      </p:sp>
      <p:sp>
        <p:nvSpPr>
          <p:cNvPr id="6" name="Rectangle 5" descr="Step 2—select Perkins.">
            <a:extLst>
              <a:ext uri="{FF2B5EF4-FFF2-40B4-BE49-F238E27FC236}">
                <a16:creationId xmlns:a16="http://schemas.microsoft.com/office/drawing/2014/main" id="{9FE4F729-0477-CF2D-EFCA-F94B1A7870DD}"/>
              </a:ext>
            </a:extLst>
          </p:cNvPr>
          <p:cNvSpPr/>
          <p:nvPr/>
        </p:nvSpPr>
        <p:spPr>
          <a:xfrm>
            <a:off x="778341" y="3653703"/>
            <a:ext cx="1429591" cy="25624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
            <a:extLst>
              <a:ext uri="{FF2B5EF4-FFF2-40B4-BE49-F238E27FC236}">
                <a16:creationId xmlns:a16="http://schemas.microsoft.com/office/drawing/2014/main" id="{4B61E467-4FCC-150D-FC9A-667509BF7C9D}"/>
              </a:ext>
            </a:extLst>
          </p:cNvPr>
          <p:cNvSpPr txBox="1"/>
          <p:nvPr/>
        </p:nvSpPr>
        <p:spPr>
          <a:xfrm>
            <a:off x="2429518" y="1837023"/>
            <a:ext cx="470686"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dirty="0"/>
              <a:t>3.</a:t>
            </a:r>
          </a:p>
        </p:txBody>
      </p:sp>
      <p:pic>
        <p:nvPicPr>
          <p:cNvPr id="26" name="Picture 25" descr="Step 3—Select Title 1C on the menu. Applications is the item selected under Perkins Title 1C menu bar.">
            <a:extLst>
              <a:ext uri="{FF2B5EF4-FFF2-40B4-BE49-F238E27FC236}">
                <a16:creationId xmlns:a16="http://schemas.microsoft.com/office/drawing/2014/main" id="{7CF1269E-F40B-4DB3-9F62-8B3F8D322011}"/>
              </a:ext>
            </a:extLst>
          </p:cNvPr>
          <p:cNvPicPr>
            <a:picLocks noChangeAspect="1"/>
          </p:cNvPicPr>
          <p:nvPr/>
        </p:nvPicPr>
        <p:blipFill>
          <a:blip r:embed="rId3"/>
          <a:stretch>
            <a:fillRect/>
          </a:stretch>
        </p:blipFill>
        <p:spPr>
          <a:xfrm>
            <a:off x="2825996" y="1395158"/>
            <a:ext cx="1515702" cy="2111453"/>
          </a:xfrm>
          <a:prstGeom prst="rect">
            <a:avLst/>
          </a:prstGeom>
        </p:spPr>
      </p:pic>
      <p:sp>
        <p:nvSpPr>
          <p:cNvPr id="15" name="TextBox 1">
            <a:extLst>
              <a:ext uri="{FF2B5EF4-FFF2-40B4-BE49-F238E27FC236}">
                <a16:creationId xmlns:a16="http://schemas.microsoft.com/office/drawing/2014/main" id="{4B61E467-4FCC-150D-FC9A-667509BF7C9D}"/>
              </a:ext>
            </a:extLst>
          </p:cNvPr>
          <p:cNvSpPr txBox="1"/>
          <p:nvPr/>
        </p:nvSpPr>
        <p:spPr>
          <a:xfrm>
            <a:off x="2429518" y="2281647"/>
            <a:ext cx="470686"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dirty="0"/>
              <a:t>4.</a:t>
            </a:r>
          </a:p>
        </p:txBody>
      </p:sp>
      <p:sp>
        <p:nvSpPr>
          <p:cNvPr id="18" name="Rectangle 17" descr="Step 4—select Applications."/>
          <p:cNvSpPr/>
          <p:nvPr/>
        </p:nvSpPr>
        <p:spPr>
          <a:xfrm>
            <a:off x="2837094" y="2330952"/>
            <a:ext cx="1477108" cy="2398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
            <a:extLst>
              <a:ext uri="{FF2B5EF4-FFF2-40B4-BE49-F238E27FC236}">
                <a16:creationId xmlns:a16="http://schemas.microsoft.com/office/drawing/2014/main" id="{4B61E467-4FCC-150D-FC9A-667509BF7C9D}"/>
              </a:ext>
            </a:extLst>
          </p:cNvPr>
          <p:cNvSpPr txBox="1"/>
          <p:nvPr/>
        </p:nvSpPr>
        <p:spPr>
          <a:xfrm>
            <a:off x="4486436" y="1399061"/>
            <a:ext cx="470686"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dirty="0"/>
              <a:t>5.</a:t>
            </a:r>
          </a:p>
        </p:txBody>
      </p:sp>
      <p:pic>
        <p:nvPicPr>
          <p:cNvPr id="21" name="Picture 20" descr="Step 5—Search results of the Title 1C Applications display. Section 5. Applications title 1C.">
            <a:extLst>
              <a:ext uri="{FF2B5EF4-FFF2-40B4-BE49-F238E27FC236}">
                <a16:creationId xmlns:a16="http://schemas.microsoft.com/office/drawing/2014/main" id="{47B4E830-4E4F-42DE-BE94-A9EA41F566AA}"/>
              </a:ext>
            </a:extLst>
          </p:cNvPr>
          <p:cNvPicPr>
            <a:picLocks noChangeAspect="1"/>
          </p:cNvPicPr>
          <p:nvPr/>
        </p:nvPicPr>
        <p:blipFill>
          <a:blip r:embed="rId4"/>
          <a:stretch>
            <a:fillRect/>
          </a:stretch>
        </p:blipFill>
        <p:spPr>
          <a:xfrm>
            <a:off x="4835036" y="1402992"/>
            <a:ext cx="6691810" cy="3837746"/>
          </a:xfrm>
          <a:prstGeom prst="rect">
            <a:avLst/>
          </a:prstGeom>
        </p:spPr>
      </p:pic>
    </p:spTree>
    <p:extLst>
      <p:ext uri="{BB962C8B-B14F-4D97-AF65-F5344CB8AC3E}">
        <p14:creationId xmlns:p14="http://schemas.microsoft.com/office/powerpoint/2010/main" val="100474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117229"/>
          </a:xfrm>
        </p:spPr>
        <p:txBody>
          <a:bodyPr>
            <a:spAutoFit/>
          </a:bodyPr>
          <a:lstStyle/>
          <a:p>
            <a:r>
              <a:rPr lang="en-US" dirty="0"/>
              <a:t>Perkins 1C Application Sections</a:t>
            </a:r>
          </a:p>
        </p:txBody>
      </p:sp>
      <p:sp>
        <p:nvSpPr>
          <p:cNvPr id="7" name="TextBox 6"/>
          <p:cNvSpPr txBox="1"/>
          <p:nvPr/>
        </p:nvSpPr>
        <p:spPr>
          <a:xfrm>
            <a:off x="635219" y="1511692"/>
            <a:ext cx="7594381" cy="4093428"/>
          </a:xfrm>
          <a:prstGeom prst="rect">
            <a:avLst/>
          </a:prstGeom>
          <a:noFill/>
        </p:spPr>
        <p:txBody>
          <a:bodyPr wrap="square" lIns="91440" tIns="45720" rIns="91440" bIns="45720" rtlCol="0" anchor="t">
            <a:spAutoFit/>
          </a:bodyPr>
          <a:lstStyle/>
          <a:p>
            <a:pPr marL="457200" indent="-457200">
              <a:spcAft>
                <a:spcPts val="1200"/>
              </a:spcAft>
              <a:buFont typeface="Wingdings" panose="05000000000000000000" pitchFamily="2" charset="2"/>
              <a:buChar char="v"/>
            </a:pPr>
            <a:r>
              <a:rPr lang="en-US" sz="2000" dirty="0">
                <a:solidFill>
                  <a:srgbClr val="53575A"/>
                </a:solidFill>
              </a:rPr>
              <a:t>Details &amp; Status: </a:t>
            </a:r>
          </a:p>
          <a:p>
            <a:pPr marL="800100" lvl="1" indent="-342900">
              <a:spcAft>
                <a:spcPts val="1200"/>
              </a:spcAft>
              <a:buFont typeface="Arial" panose="020B0604020202020204" pitchFamily="34" charset="0"/>
              <a:buChar char="•"/>
            </a:pPr>
            <a:r>
              <a:rPr lang="en-US" sz="2000" dirty="0">
                <a:solidFill>
                  <a:srgbClr val="53575A"/>
                </a:solidFill>
              </a:rPr>
              <a:t>District details </a:t>
            </a:r>
          </a:p>
          <a:p>
            <a:pPr marL="800100" lvl="1" indent="-342900">
              <a:spcAft>
                <a:spcPts val="1200"/>
              </a:spcAft>
              <a:buFont typeface="Arial" panose="020B0604020202020204" pitchFamily="34" charset="0"/>
              <a:buChar char="•"/>
            </a:pPr>
            <a:r>
              <a:rPr lang="en-US" sz="2000" dirty="0">
                <a:solidFill>
                  <a:srgbClr val="53575A"/>
                </a:solidFill>
              </a:rPr>
              <a:t>Allocation Amount</a:t>
            </a:r>
          </a:p>
          <a:p>
            <a:pPr marL="457200" indent="-457200">
              <a:spcAft>
                <a:spcPts val="1200"/>
              </a:spcAft>
              <a:buFont typeface="Wingdings" panose="05000000000000000000" pitchFamily="2" charset="2"/>
              <a:buChar char="v"/>
            </a:pPr>
            <a:r>
              <a:rPr lang="en-US" sz="2000" dirty="0">
                <a:solidFill>
                  <a:srgbClr val="53575A"/>
                </a:solidFill>
              </a:rPr>
              <a:t>Application Map:</a:t>
            </a:r>
          </a:p>
          <a:p>
            <a:pPr marL="800100" lvl="1" indent="-342900">
              <a:spcAft>
                <a:spcPts val="1200"/>
              </a:spcAft>
              <a:buFont typeface="Arial" panose="020B0604020202020204" pitchFamily="34" charset="0"/>
              <a:buChar char="•"/>
            </a:pPr>
            <a:r>
              <a:rPr lang="en-US" sz="2000" dirty="0">
                <a:solidFill>
                  <a:srgbClr val="53575A"/>
                </a:solidFill>
                <a:ea typeface="Source Sans Pro"/>
              </a:rPr>
              <a:t>Overview of Application sections and status of completion</a:t>
            </a:r>
          </a:p>
          <a:p>
            <a:pPr marL="457200" indent="-457200">
              <a:spcAft>
                <a:spcPts val="1200"/>
              </a:spcAft>
              <a:buFont typeface="Wingdings" panose="05000000000000000000" pitchFamily="2" charset="2"/>
              <a:buChar char="v"/>
            </a:pPr>
            <a:r>
              <a:rPr lang="en-US" sz="2000" dirty="0">
                <a:solidFill>
                  <a:srgbClr val="53575A"/>
                </a:solidFill>
              </a:rPr>
              <a:t>Contacts</a:t>
            </a:r>
          </a:p>
          <a:p>
            <a:pPr marL="457200" indent="-457200">
              <a:spcAft>
                <a:spcPts val="1200"/>
              </a:spcAft>
              <a:buFont typeface="Wingdings" panose="05000000000000000000" pitchFamily="2" charset="2"/>
              <a:buChar char="v"/>
            </a:pPr>
            <a:r>
              <a:rPr lang="en-US" sz="2000" dirty="0">
                <a:solidFill>
                  <a:srgbClr val="53575A"/>
                </a:solidFill>
              </a:rPr>
              <a:t>Forms:</a:t>
            </a:r>
          </a:p>
          <a:p>
            <a:pPr marL="800100" lvl="1" indent="-342900">
              <a:spcAft>
                <a:spcPts val="1200"/>
              </a:spcAft>
              <a:buFont typeface="Arial" panose="020B0604020202020204" pitchFamily="34" charset="0"/>
              <a:buChar char="•"/>
            </a:pPr>
            <a:r>
              <a:rPr lang="en-US" sz="2000" dirty="0">
                <a:solidFill>
                  <a:srgbClr val="53575A"/>
                </a:solidFill>
                <a:ea typeface="Source Sans Pro"/>
              </a:rPr>
              <a:t>Responses to the Local Plan requirements</a:t>
            </a:r>
          </a:p>
          <a:p>
            <a:pPr marL="457200" indent="-457200">
              <a:spcAft>
                <a:spcPts val="1200"/>
              </a:spcAft>
              <a:buFont typeface="Wingdings" panose="05000000000000000000" pitchFamily="2" charset="2"/>
              <a:buChar char="v"/>
            </a:pPr>
            <a:r>
              <a:rPr lang="en-US" sz="2000" dirty="0">
                <a:solidFill>
                  <a:srgbClr val="53575A"/>
                </a:solidFill>
              </a:rPr>
              <a:t>Certification</a:t>
            </a:r>
            <a:endParaRPr lang="en-US" sz="2000" dirty="0">
              <a:solidFill>
                <a:srgbClr val="53575A"/>
              </a:solidFill>
              <a:ea typeface="Source Sans Pro"/>
            </a:endParaRPr>
          </a:p>
        </p:txBody>
      </p:sp>
      <p:pic>
        <p:nvPicPr>
          <p:cNvPr id="5" name="Picture 4" descr="Screenshot of Application sections and status of completion on NOVA."/>
          <p:cNvPicPr>
            <a:picLocks noChangeAspect="1"/>
          </p:cNvPicPr>
          <p:nvPr/>
        </p:nvPicPr>
        <p:blipFill>
          <a:blip r:embed="rId3"/>
          <a:stretch>
            <a:fillRect/>
          </a:stretch>
        </p:blipFill>
        <p:spPr>
          <a:xfrm>
            <a:off x="8702894" y="1511692"/>
            <a:ext cx="1507906" cy="4370427"/>
          </a:xfrm>
          <a:prstGeom prst="rect">
            <a:avLst/>
          </a:prstGeom>
        </p:spPr>
      </p:pic>
    </p:spTree>
    <p:extLst>
      <p:ext uri="{BB962C8B-B14F-4D97-AF65-F5344CB8AC3E}">
        <p14:creationId xmlns:p14="http://schemas.microsoft.com/office/powerpoint/2010/main" val="590987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117229"/>
          </a:xfrm>
        </p:spPr>
        <p:txBody>
          <a:bodyPr>
            <a:spAutoFit/>
          </a:bodyPr>
          <a:lstStyle/>
          <a:p>
            <a:r>
              <a:rPr lang="en-US" dirty="0"/>
              <a:t>Perkins Training Videos</a:t>
            </a:r>
          </a:p>
        </p:txBody>
      </p:sp>
      <p:sp>
        <p:nvSpPr>
          <p:cNvPr id="3" name="Content Placeholder 2"/>
          <p:cNvSpPr>
            <a:spLocks noGrp="1"/>
          </p:cNvSpPr>
          <p:nvPr>
            <p:ph idx="1"/>
          </p:nvPr>
        </p:nvSpPr>
        <p:spPr>
          <a:xfrm>
            <a:off x="838200" y="1886747"/>
            <a:ext cx="10515600" cy="775597"/>
          </a:xfrm>
        </p:spPr>
        <p:txBody>
          <a:bodyPr>
            <a:spAutoFit/>
          </a:bodyPr>
          <a:lstStyle/>
          <a:p>
            <a:pPr>
              <a:buFont typeface="Wingdings" panose="05000000000000000000" pitchFamily="2" charset="2"/>
              <a:buChar char="v"/>
            </a:pPr>
            <a:r>
              <a:rPr lang="en-US" sz="3600" dirty="0">
                <a:hlinkClick r:id="rId2"/>
              </a:rPr>
              <a:t>Perkins Training Videos</a:t>
            </a:r>
            <a:endParaRPr lang="en-US" sz="3600" dirty="0"/>
          </a:p>
        </p:txBody>
      </p:sp>
      <p:pic>
        <p:nvPicPr>
          <p:cNvPr id="5" name="Picture 4" descr="Screenshot of all the available Perkins training videos on YouTube"/>
          <p:cNvPicPr>
            <a:picLocks noChangeAspect="1"/>
          </p:cNvPicPr>
          <p:nvPr/>
        </p:nvPicPr>
        <p:blipFill>
          <a:blip r:embed="rId3"/>
          <a:stretch>
            <a:fillRect/>
          </a:stretch>
        </p:blipFill>
        <p:spPr>
          <a:xfrm>
            <a:off x="926075" y="2822281"/>
            <a:ext cx="10339850" cy="2339584"/>
          </a:xfrm>
          <a:prstGeom prst="rect">
            <a:avLst/>
          </a:prstGeom>
        </p:spPr>
      </p:pic>
    </p:spTree>
    <p:extLst>
      <p:ext uri="{BB962C8B-B14F-4D97-AF65-F5344CB8AC3E}">
        <p14:creationId xmlns:p14="http://schemas.microsoft.com/office/powerpoint/2010/main" val="3617411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117229"/>
          </a:xfrm>
        </p:spPr>
        <p:txBody>
          <a:bodyPr>
            <a:spAutoFit/>
          </a:bodyPr>
          <a:lstStyle/>
          <a:p>
            <a:r>
              <a:rPr lang="en-US" dirty="0"/>
              <a:t>Perkins 1C General Overview Video</a:t>
            </a:r>
          </a:p>
        </p:txBody>
      </p:sp>
      <p:pic>
        <p:nvPicPr>
          <p:cNvPr id="8" name="Picture 8" descr="Screenshot of the Perkins General Overview video.">
            <a:extLst>
              <a:ext uri="{FF2B5EF4-FFF2-40B4-BE49-F238E27FC236}">
                <a16:creationId xmlns:a16="http://schemas.microsoft.com/office/drawing/2014/main" id="{6E479C61-31C2-8135-0892-9DD87F3EA522}"/>
              </a:ext>
            </a:extLst>
          </p:cNvPr>
          <p:cNvPicPr>
            <a:picLocks noChangeAspect="1"/>
          </p:cNvPicPr>
          <p:nvPr/>
        </p:nvPicPr>
        <p:blipFill>
          <a:blip r:embed="rId2"/>
          <a:stretch>
            <a:fillRect/>
          </a:stretch>
        </p:blipFill>
        <p:spPr>
          <a:xfrm>
            <a:off x="3951962" y="1396382"/>
            <a:ext cx="4308952" cy="3042278"/>
          </a:xfrm>
          <a:prstGeom prst="rect">
            <a:avLst/>
          </a:prstGeom>
        </p:spPr>
      </p:pic>
      <p:sp>
        <p:nvSpPr>
          <p:cNvPr id="5" name="Content Placeholder 4">
            <a:extLst>
              <a:ext uri="{FF2B5EF4-FFF2-40B4-BE49-F238E27FC236}">
                <a16:creationId xmlns:a16="http://schemas.microsoft.com/office/drawing/2014/main" id="{44947542-3A3A-706F-6D22-AFA9C42F8D33}"/>
              </a:ext>
            </a:extLst>
          </p:cNvPr>
          <p:cNvSpPr>
            <a:spLocks noGrp="1"/>
          </p:cNvSpPr>
          <p:nvPr>
            <p:ph idx="1"/>
          </p:nvPr>
        </p:nvSpPr>
        <p:spPr>
          <a:xfrm>
            <a:off x="859076" y="5129219"/>
            <a:ext cx="10494724" cy="664797"/>
          </a:xfrm>
        </p:spPr>
        <p:txBody>
          <a:bodyPr vert="horz" lIns="685800" tIns="45720" rIns="685800" bIns="228600" rtlCol="0" anchor="t">
            <a:spAutoFit/>
          </a:bodyPr>
          <a:lstStyle/>
          <a:p>
            <a:pPr marL="0" indent="0" algn="ctr">
              <a:buNone/>
            </a:pPr>
            <a:r>
              <a:rPr lang="en-US" dirty="0">
                <a:latin typeface="Source Sans Pro"/>
              </a:rPr>
              <a:t>Watch Video at </a:t>
            </a:r>
            <a:r>
              <a:rPr lang="en-US" dirty="0">
                <a:latin typeface="Source Sans Pro"/>
                <a:hlinkClick r:id="rId3"/>
              </a:rPr>
              <a:t>https://youtu.be/SxhVJ-BWrGE</a:t>
            </a:r>
            <a:endParaRPr lang="en-US" dirty="0">
              <a:hlinkClick r:id="rId3"/>
            </a:endParaRPr>
          </a:p>
        </p:txBody>
      </p:sp>
    </p:spTree>
    <p:extLst>
      <p:ext uri="{BB962C8B-B14F-4D97-AF65-F5344CB8AC3E}">
        <p14:creationId xmlns:p14="http://schemas.microsoft.com/office/powerpoint/2010/main" val="1604960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883" y="1386674"/>
            <a:ext cx="11254573" cy="3254198"/>
          </a:xfrm>
        </p:spPr>
        <p:txBody>
          <a:bodyPr>
            <a:normAutofit/>
          </a:bodyPr>
          <a:lstStyle/>
          <a:p>
            <a:pPr algn="ctr">
              <a:lnSpc>
                <a:spcPct val="100000"/>
              </a:lnSpc>
            </a:pPr>
            <a:r>
              <a:rPr lang="en-US" sz="6000" dirty="0"/>
              <a:t>Sharing of Best Practices</a:t>
            </a:r>
            <a:br>
              <a:rPr lang="en-US" sz="6000" dirty="0"/>
            </a:br>
            <a:r>
              <a:rPr lang="en-US" dirty="0"/>
              <a:t>Harriet Happel</a:t>
            </a:r>
            <a:br>
              <a:rPr lang="en-US" dirty="0"/>
            </a:br>
            <a:r>
              <a:rPr lang="en-US" sz="3100" dirty="0"/>
              <a:t>Dean, Career Education and Integrative Learning</a:t>
            </a:r>
            <a:br>
              <a:rPr lang="en-US" sz="3100" dirty="0"/>
            </a:br>
            <a:r>
              <a:rPr lang="en-US" sz="3100" dirty="0"/>
              <a:t>College of the Canyons</a:t>
            </a:r>
            <a:endParaRPr lang="en-US" dirty="0"/>
          </a:p>
        </p:txBody>
      </p:sp>
      <p:pic>
        <p:nvPicPr>
          <p:cNvPr id="7" name="Picture 6" descr="College of the Canyons logo">
            <a:extLs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4509458" y="4688999"/>
            <a:ext cx="3019425" cy="1514475"/>
          </a:xfrm>
          <a:prstGeom prst="rect">
            <a:avLst/>
          </a:prstGeom>
        </p:spPr>
      </p:pic>
    </p:spTree>
    <p:extLst>
      <p:ext uri="{BB962C8B-B14F-4D97-AF65-F5344CB8AC3E}">
        <p14:creationId xmlns:p14="http://schemas.microsoft.com/office/powerpoint/2010/main" val="1891396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876E33-CD2E-4068-7384-9B5718B82A41}"/>
              </a:ext>
              <a:ext uri="{C183D7F6-B498-43B3-948B-1728B52AA6E4}">
                <adec:decorative xmlns:adec="http://schemas.microsoft.com/office/drawing/2017/decorative" val="1"/>
              </a:ext>
            </a:extLst>
          </p:cNvPr>
          <p:cNvSpPr>
            <a:spLocks noGrp="1"/>
          </p:cNvSpPr>
          <p:nvPr>
            <p:ph type="ctrTitle"/>
          </p:nvPr>
        </p:nvSpPr>
        <p:spPr>
          <a:xfrm>
            <a:off x="1524000" y="-1006429"/>
            <a:ext cx="9144000" cy="1006429"/>
          </a:xfrm>
        </p:spPr>
        <p:txBody>
          <a:bodyPr vert="horz" lIns="457200" tIns="457200" rIns="457200" bIns="45720" rtlCol="0" anchor="b" anchorCtr="0">
            <a:spAutoFit/>
          </a:bodyPr>
          <a:lstStyle/>
          <a:p>
            <a:r>
              <a:rPr lang="en-US" sz="3600" dirty="0"/>
              <a:t>Harriet Happel</a:t>
            </a:r>
          </a:p>
        </p:txBody>
      </p:sp>
      <p:sp>
        <p:nvSpPr>
          <p:cNvPr id="4" name="TextBox 3">
            <a:extLst>
              <a:ext uri="{FF2B5EF4-FFF2-40B4-BE49-F238E27FC236}">
                <a16:creationId xmlns:a16="http://schemas.microsoft.com/office/drawing/2014/main" id="{696A2475-C260-4302-9172-C2DB236F2613}"/>
              </a:ext>
            </a:extLst>
          </p:cNvPr>
          <p:cNvSpPr txBox="1"/>
          <p:nvPr/>
        </p:nvSpPr>
        <p:spPr>
          <a:xfrm>
            <a:off x="834013" y="829273"/>
            <a:ext cx="7032613" cy="4924425"/>
          </a:xfrm>
          <a:prstGeom prst="rect">
            <a:avLst/>
          </a:prstGeom>
          <a:noFill/>
        </p:spPr>
        <p:txBody>
          <a:bodyPr wrap="square" rtlCol="0">
            <a:spAutoFit/>
          </a:bodyPr>
          <a:lstStyle/>
          <a:p>
            <a:pPr>
              <a:spcAft>
                <a:spcPts val="1200"/>
              </a:spcAft>
            </a:pPr>
            <a:r>
              <a:rPr lang="en-US" sz="1400" b="1" dirty="0"/>
              <a:t>Harriet Happel </a:t>
            </a:r>
            <a:r>
              <a:rPr lang="en-US" sz="1400" dirty="0"/>
              <a:t>serves in the role of Dean of Career Education, Integrative Learning and the Employment Center at College of the Canyons in Santa Clarita, California.  She also serves on the executive board for the California Community College Association of Occupational Education as the Communications Officer. Prior to coming to College of the Canyons, Harriet served as the Director of Perkins Grant Operations and Career Technical Education Coordinator at Elgin Community College in Elgin, Illinois.  She is also an instructor in the disciplines of Advanced Manufacturing, Business, and Career Skills.</a:t>
            </a:r>
          </a:p>
          <a:p>
            <a:pPr>
              <a:spcAft>
                <a:spcPts val="1200"/>
              </a:spcAft>
            </a:pPr>
            <a:r>
              <a:rPr lang="en-US" sz="1400" dirty="0"/>
              <a:t>Ms. Happel is a California Community College student who transferred to the University of California at San Diego where she completed her undergraduate work in Political Science. Harriet worked as a Project Manager and Managing Business Partner at Management Resource Group, a San Diego based business consulting firm specializing in performance management for non-profit organizations.  After moving to the mid-west, she worked with </a:t>
            </a:r>
            <a:r>
              <a:rPr lang="en-US" sz="1400" dirty="0" err="1"/>
              <a:t>Camcraft</a:t>
            </a:r>
            <a:r>
              <a:rPr lang="en-US" sz="1400" dirty="0"/>
              <a:t>, Inc., a manufacturer of high precision component parts for the automotive industry, as the Program Manager for New Product Introduction.  While in the mid-west she completed her Master of Business Administration degree at Keller Graduate School of Management with specializations in Project Management and Sustainability.  Harriet also holds a certification from the University of Vermont in </a:t>
            </a:r>
            <a:r>
              <a:rPr lang="en-US" sz="1400" i="1" dirty="0"/>
              <a:t>Campus Sustainability Leadership</a:t>
            </a:r>
            <a:r>
              <a:rPr lang="en-US" sz="1400" dirty="0"/>
              <a:t> and is a certified instructor in Phi Theta Kappa’s </a:t>
            </a:r>
            <a:r>
              <a:rPr lang="en-US" sz="1400" i="1" dirty="0"/>
              <a:t>Leadership Development Studies Program</a:t>
            </a:r>
            <a:r>
              <a:rPr lang="en-US" sz="1400" dirty="0"/>
              <a:t> and the International Public Safety Leadership and Ethics Institute </a:t>
            </a:r>
            <a:r>
              <a:rPr lang="en-US" sz="1400" i="1" dirty="0"/>
              <a:t>Leadership Development Program</a:t>
            </a:r>
            <a:r>
              <a:rPr lang="en-US" sz="1400" dirty="0"/>
              <a:t>.</a:t>
            </a:r>
          </a:p>
          <a:p>
            <a:pPr>
              <a:spcAft>
                <a:spcPts val="1200"/>
              </a:spcAft>
            </a:pPr>
            <a:r>
              <a:rPr lang="en-US" sz="1400" dirty="0"/>
              <a:t>When not working, Harriet enjoys gardening and spending time traveling with her family.</a:t>
            </a:r>
          </a:p>
        </p:txBody>
      </p:sp>
      <p:pic>
        <p:nvPicPr>
          <p:cNvPr id="12" name="Picture 11" descr="Photograph of Harriet Happel">
            <a:extLst>
              <a:ext uri="{FF2B5EF4-FFF2-40B4-BE49-F238E27FC236}">
                <a16:creationId xmlns:a16="http://schemas.microsoft.com/office/drawing/2014/main" id="{320000C3-C9C2-46E0-B650-E83729A949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49" y="1130724"/>
            <a:ext cx="2816782" cy="2424023"/>
          </a:xfrm>
          <a:prstGeom prst="rect">
            <a:avLst/>
          </a:prstGeom>
        </p:spPr>
      </p:pic>
      <p:pic>
        <p:nvPicPr>
          <p:cNvPr id="2" name="Picture 1" descr="College of the Canyons logo"/>
          <p:cNvPicPr>
            <a:picLocks noChangeAspect="1"/>
          </p:cNvPicPr>
          <p:nvPr/>
        </p:nvPicPr>
        <p:blipFill>
          <a:blip r:embed="rId3"/>
          <a:stretch>
            <a:fillRect/>
          </a:stretch>
        </p:blipFill>
        <p:spPr>
          <a:xfrm>
            <a:off x="8274032" y="3768132"/>
            <a:ext cx="3437937" cy="1724391"/>
          </a:xfrm>
          <a:prstGeom prst="rect">
            <a:avLst/>
          </a:prstGeom>
        </p:spPr>
      </p:pic>
    </p:spTree>
    <p:extLst>
      <p:ext uri="{BB962C8B-B14F-4D97-AF65-F5344CB8AC3E}">
        <p14:creationId xmlns:p14="http://schemas.microsoft.com/office/powerpoint/2010/main" val="3090537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01" y="99842"/>
            <a:ext cx="6770910" cy="1117229"/>
          </a:xfrm>
        </p:spPr>
        <p:txBody>
          <a:bodyPr wrap="square">
            <a:spAutoFit/>
          </a:bodyPr>
          <a:lstStyle/>
          <a:p>
            <a:r>
              <a:rPr lang="en-US" dirty="0"/>
              <a:t>Perkins Background</a:t>
            </a:r>
          </a:p>
        </p:txBody>
      </p:sp>
      <p:sp>
        <p:nvSpPr>
          <p:cNvPr id="3" name="Content Placeholder 2"/>
          <p:cNvSpPr>
            <a:spLocks noGrp="1"/>
          </p:cNvSpPr>
          <p:nvPr>
            <p:ph idx="1"/>
          </p:nvPr>
        </p:nvSpPr>
        <p:spPr>
          <a:xfrm>
            <a:off x="-32053" y="1567630"/>
            <a:ext cx="9131808" cy="4321696"/>
          </a:xfrm>
        </p:spPr>
        <p:txBody>
          <a:bodyPr>
            <a:spAutoFit/>
          </a:bodyPr>
          <a:lstStyle/>
          <a:p>
            <a:pPr>
              <a:lnSpc>
                <a:spcPct val="100000"/>
              </a:lnSpc>
              <a:spcBef>
                <a:spcPts val="600"/>
              </a:spcBef>
              <a:buFont typeface="Wingdings" panose="05000000000000000000" pitchFamily="2" charset="2"/>
              <a:buChar char="v"/>
            </a:pPr>
            <a:r>
              <a:rPr lang="en-US" sz="2000" dirty="0"/>
              <a:t>Originally passed as the Vocational Education Act of 1963</a:t>
            </a:r>
          </a:p>
          <a:p>
            <a:pPr>
              <a:lnSpc>
                <a:spcPct val="100000"/>
              </a:lnSpc>
              <a:spcBef>
                <a:spcPts val="0"/>
              </a:spcBef>
              <a:buFont typeface="Wingdings" panose="05000000000000000000" pitchFamily="2" charset="2"/>
              <a:buChar char="v"/>
            </a:pPr>
            <a:r>
              <a:rPr lang="en-US" sz="2000" dirty="0"/>
              <a:t>Renamed the Carl D. Perkins Act in 1984</a:t>
            </a:r>
          </a:p>
          <a:p>
            <a:pPr lvl="1">
              <a:lnSpc>
                <a:spcPct val="100000"/>
              </a:lnSpc>
            </a:pPr>
            <a:r>
              <a:rPr lang="en-US" sz="1800" dirty="0"/>
              <a:t>It was enacted </a:t>
            </a:r>
            <a:r>
              <a:rPr lang="en-US" sz="1800" b="1" dirty="0"/>
              <a:t>to increase learner access to high-quality CTE programs of study</a:t>
            </a:r>
            <a:r>
              <a:rPr lang="en-US" sz="1800" dirty="0"/>
              <a:t>, especially to those students who had been underserved in the past or who had substantial education needs.</a:t>
            </a:r>
          </a:p>
          <a:p>
            <a:pPr lvl="1">
              <a:lnSpc>
                <a:spcPct val="100000"/>
              </a:lnSpc>
            </a:pPr>
            <a:r>
              <a:rPr lang="en-US" sz="1800" dirty="0"/>
              <a:t>The goal was to provide individuals with the academic and technical knowledge and skills they need to prepare for careers in current or emerging employment sectors.</a:t>
            </a:r>
          </a:p>
          <a:p>
            <a:pPr lvl="1">
              <a:lnSpc>
                <a:spcPct val="100000"/>
              </a:lnSpc>
            </a:pPr>
            <a:r>
              <a:rPr lang="en-US" sz="1800" dirty="0"/>
              <a:t>It is a principal source of federal funding to states and discretionary grantees for the improvement of secondary and postsecondary career and technical education programs across the nation.</a:t>
            </a:r>
          </a:p>
          <a:p>
            <a:pPr>
              <a:lnSpc>
                <a:spcPct val="100000"/>
              </a:lnSpc>
              <a:buFont typeface="Wingdings" panose="05000000000000000000" pitchFamily="2" charset="2"/>
              <a:buChar char="v"/>
            </a:pPr>
            <a:r>
              <a:rPr lang="en-US" sz="2000" dirty="0"/>
              <a:t>The </a:t>
            </a:r>
            <a:r>
              <a:rPr lang="en-US" sz="2000" b="1" dirty="0"/>
              <a:t>Strengthening Career and Technical Education for the 21st Century Act (Perkins V) </a:t>
            </a:r>
            <a:r>
              <a:rPr lang="en-US" sz="2000" dirty="0"/>
              <a:t>was signed into law on July 31, 2018.</a:t>
            </a:r>
          </a:p>
        </p:txBody>
      </p:sp>
      <p:pic>
        <p:nvPicPr>
          <p:cNvPr id="1026"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9752" y="1985942"/>
            <a:ext cx="1584804" cy="237954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3120" y="287519"/>
            <a:ext cx="1948230" cy="14663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568429" y="4597610"/>
            <a:ext cx="3285853" cy="1856548"/>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529659" y="192730"/>
            <a:ext cx="2344743" cy="1655877"/>
          </a:xfrm>
          <a:prstGeom prst="rect">
            <a:avLst/>
          </a:prstGeom>
        </p:spPr>
      </p:pic>
    </p:spTree>
    <p:extLst>
      <p:ext uri="{BB962C8B-B14F-4D97-AF65-F5344CB8AC3E}">
        <p14:creationId xmlns:p14="http://schemas.microsoft.com/office/powerpoint/2010/main" val="773786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7996C47E-7126-6F14-0BED-8AA9BC1FF806}"/>
              </a:ext>
            </a:extLst>
          </p:cNvPr>
          <p:cNvSpPr txBox="1">
            <a:spLocks noGrp="1"/>
          </p:cNvSpPr>
          <p:nvPr>
            <p:ph type="title" idx="4294967295"/>
          </p:nvPr>
        </p:nvSpPr>
        <p:spPr>
          <a:xfrm>
            <a:off x="0" y="-202829"/>
            <a:ext cx="12192000" cy="1117229"/>
          </a:xfrm>
          <a:prstGeom prst="rect">
            <a:avLst/>
          </a:prstGeom>
          <a:noFill/>
          <a:ln>
            <a:noFill/>
            <a:prstDash/>
          </a:ln>
          <a:effectLst/>
        </p:spPr>
        <p:txBody>
          <a:bodyPr rot="0" spcFirstLastPara="0" vertOverflow="overflow" horzOverflow="overflow" vert="horz" wrap="square" lIns="457200" tIns="457200" rIns="457200" bIns="45720" numCol="1" spcCol="0" rtlCol="0" fromWordArt="0" anchor="b" anchorCtr="0" forceAA="0" compatLnSpc="1">
            <a:prstTxWarp prst="textNoShape">
              <a:avLst/>
            </a:prstTxWarp>
            <a:spAutoFit/>
          </a:bodyPr>
          <a:lstStyle>
            <a:lvl1pPr algn="l" defTabSz="914400" rtl="0" eaLnBrk="1" latinLnBrk="0" hangingPunct="1">
              <a:lnSpc>
                <a:spcPct val="90000"/>
              </a:lnSpc>
              <a:spcBef>
                <a:spcPct val="0"/>
              </a:spcBef>
              <a:buNone/>
              <a:defRPr sz="4400" kern="1200">
                <a:ln>
                  <a:noFill/>
                </a:ln>
                <a:solidFill>
                  <a:srgbClr val="002F6D"/>
                </a:solidFill>
                <a:latin typeface="Source Sans Pro" panose="020B0503030403020204" pitchFamily="34" charset="0"/>
                <a:ea typeface="Source Sans Pro" panose="020B0503030403020204" pitchFamily="34" charset="0"/>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2F6D"/>
                </a:solidFill>
                <a:effectLst/>
                <a:uLnTx/>
                <a:uFillTx/>
                <a:latin typeface="Source Sans Pro" panose="020B0503030403020204" pitchFamily="34" charset="0"/>
                <a:ea typeface="Source Sans Pro" panose="020B0503030403020204" pitchFamily="34" charset="0"/>
                <a:cs typeface="+mj-cs"/>
              </a:rPr>
              <a:t>Section 1 Requirements I</a:t>
            </a:r>
          </a:p>
        </p:txBody>
      </p:sp>
      <p:sp>
        <p:nvSpPr>
          <p:cNvPr id="2" name="TextBox 1">
            <a:extLst>
              <a:ext uri="{FF2B5EF4-FFF2-40B4-BE49-F238E27FC236}">
                <a16:creationId xmlns:a16="http://schemas.microsoft.com/office/drawing/2014/main" id="{2154FE1A-1DF7-4CC4-A449-308B4739F205}"/>
              </a:ext>
            </a:extLst>
          </p:cNvPr>
          <p:cNvSpPr txBox="1"/>
          <p:nvPr/>
        </p:nvSpPr>
        <p:spPr>
          <a:xfrm>
            <a:off x="2294915" y="1549137"/>
            <a:ext cx="8537351" cy="523220"/>
          </a:xfrm>
          <a:prstGeom prst="rect">
            <a:avLst/>
          </a:prstGeom>
          <a:solidFill>
            <a:srgbClr val="FFCC00"/>
          </a:solidFill>
          <a:ln>
            <a:solidFill>
              <a:srgbClr val="000000"/>
            </a:solidFill>
          </a:ln>
        </p:spPr>
        <p:txBody>
          <a:bodyPr wrap="square" rtlCol="0">
            <a:spAutoFit/>
          </a:bodyPr>
          <a:lstStyle/>
          <a:p>
            <a:r>
              <a:rPr lang="en-US" sz="1400" b="1" dirty="0">
                <a:solidFill>
                  <a:srgbClr val="000000"/>
                </a:solidFill>
                <a:latin typeface="Cambria" panose="02040503050406030204" pitchFamily="18" charset="0"/>
                <a:ea typeface="Cambria" panose="02040503050406030204" pitchFamily="18" charset="0"/>
                <a:cs typeface="Times New Roman" panose="02020603050405020304" pitchFamily="18" charset="0"/>
              </a:rPr>
              <a:t>SECTION ONE: REQUIREMENTS FOR USES OF FUNDS- Provide your summary of requests in this section and be sure to address all the Continuous Improvement Goals that are relevant.</a:t>
            </a:r>
          </a:p>
        </p:txBody>
      </p:sp>
      <p:graphicFrame>
        <p:nvGraphicFramePr>
          <p:cNvPr id="7" name="Table 6">
            <a:extLst>
              <a:ext uri="{FF2B5EF4-FFF2-40B4-BE49-F238E27FC236}">
                <a16:creationId xmlns:a16="http://schemas.microsoft.com/office/drawing/2014/main" id="{C763A403-76EE-9690-4E02-5CDBFC25319C}"/>
              </a:ext>
            </a:extLst>
          </p:cNvPr>
          <p:cNvGraphicFramePr>
            <a:graphicFrameLocks noGrp="1"/>
          </p:cNvGraphicFramePr>
          <p:nvPr>
            <p:extLst>
              <p:ext uri="{D42A27DB-BD31-4B8C-83A1-F6EECF244321}">
                <p14:modId xmlns:p14="http://schemas.microsoft.com/office/powerpoint/2010/main" val="2574625952"/>
              </p:ext>
            </p:extLst>
          </p:nvPr>
        </p:nvGraphicFramePr>
        <p:xfrm>
          <a:off x="2307272" y="2081882"/>
          <a:ext cx="8524995" cy="3831606"/>
        </p:xfrm>
        <a:graphic>
          <a:graphicData uri="http://schemas.openxmlformats.org/drawingml/2006/table">
            <a:tbl>
              <a:tblPr firstRow="1" firstCol="1" bandRow="1"/>
              <a:tblGrid>
                <a:gridCol w="338742">
                  <a:extLst>
                    <a:ext uri="{9D8B030D-6E8A-4147-A177-3AD203B41FA5}">
                      <a16:colId xmlns:a16="http://schemas.microsoft.com/office/drawing/2014/main" val="1585139813"/>
                    </a:ext>
                  </a:extLst>
                </a:gridCol>
                <a:gridCol w="2613955">
                  <a:extLst>
                    <a:ext uri="{9D8B030D-6E8A-4147-A177-3AD203B41FA5}">
                      <a16:colId xmlns:a16="http://schemas.microsoft.com/office/drawing/2014/main" val="3705016522"/>
                    </a:ext>
                  </a:extLst>
                </a:gridCol>
                <a:gridCol w="2354254">
                  <a:extLst>
                    <a:ext uri="{9D8B030D-6E8A-4147-A177-3AD203B41FA5}">
                      <a16:colId xmlns:a16="http://schemas.microsoft.com/office/drawing/2014/main" val="278585066"/>
                    </a:ext>
                  </a:extLst>
                </a:gridCol>
                <a:gridCol w="3218044">
                  <a:extLst>
                    <a:ext uri="{9D8B030D-6E8A-4147-A177-3AD203B41FA5}">
                      <a16:colId xmlns:a16="http://schemas.microsoft.com/office/drawing/2014/main" val="1306705319"/>
                    </a:ext>
                  </a:extLst>
                </a:gridCol>
              </a:tblGrid>
              <a:tr h="1819926">
                <a:tc>
                  <a:txBody>
                    <a:bodyPr/>
                    <a:lstStyle/>
                    <a:p>
                      <a:pPr marL="0" marR="0" algn="ctr">
                        <a:spcBef>
                          <a:spcPts val="0"/>
                        </a:spcBef>
                        <a:spcAft>
                          <a:spcPts val="0"/>
                        </a:spcAft>
                      </a:pPr>
                      <a:r>
                        <a:rPr lang="en-US" sz="1200" b="1" kern="1200"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0218" marR="60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Continuous Program Improvement Goals</a:t>
                      </a:r>
                      <a:endPar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0218" marR="60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Activities that Meet Requirements</a:t>
                      </a:r>
                      <a:endPar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0218" marR="60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Continuous Program Improvement Goals:  SMART</a:t>
                      </a:r>
                      <a:endPar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Specific:  Target a specific area for improvement</a:t>
                      </a: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Measurable:  Quantify.  List an indicator(s) of progress.</a:t>
                      </a: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Agreed Upon:  Specify who will do it.</a:t>
                      </a: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Realistic: Is this scalable given available resources?</a:t>
                      </a: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Time-related:  What results can be achieved in FY23?</a:t>
                      </a:r>
                    </a:p>
                  </a:txBody>
                  <a:tcPr marL="60218" marR="60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2405760"/>
                  </a:ext>
                </a:extLst>
              </a:tr>
              <a:tr h="802909">
                <a:tc>
                  <a:txBody>
                    <a:bodyPr/>
                    <a:lstStyle/>
                    <a:p>
                      <a:pPr marL="0" marR="0" algn="ctr">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1</a:t>
                      </a:r>
                      <a:endPar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0218" marR="60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Strengthen the academic, and career and technical skill of students participating in CTE programs through the integration of academics with CTE programs.</a:t>
                      </a:r>
                    </a:p>
                  </a:txBody>
                  <a:tcPr marL="60218" marR="60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p>
                  </a:txBody>
                  <a:tcPr marL="60218" marR="60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0218" marR="60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6360558"/>
                  </a:ext>
                </a:extLst>
              </a:tr>
              <a:tr h="321163">
                <a:tc>
                  <a:txBody>
                    <a:bodyPr/>
                    <a:lstStyle/>
                    <a:p>
                      <a:pPr marL="0" marR="0" algn="ctr">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2</a:t>
                      </a:r>
                      <a:endPar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0218" marR="60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Link CTE at the secondary and the postsecondary levels.</a:t>
                      </a:r>
                    </a:p>
                  </a:txBody>
                  <a:tcPr marL="60218" marR="60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0218" marR="60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0218" marR="60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9553531"/>
                  </a:ext>
                </a:extLst>
              </a:tr>
              <a:tr h="802909">
                <a:tc>
                  <a:txBody>
                    <a:bodyPr/>
                    <a:lstStyle/>
                    <a:p>
                      <a:pPr marL="0" marR="0" algn="ctr">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3</a:t>
                      </a:r>
                      <a:endPar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0218" marR="60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Provide students with strong experience in and understanding of all aspects of an industry, which may include work-based learning experiences.</a:t>
                      </a:r>
                    </a:p>
                  </a:txBody>
                  <a:tcPr marL="60218" marR="60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0218" marR="60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0218" marR="60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1704734"/>
                  </a:ext>
                </a:extLst>
              </a:tr>
            </a:tbl>
          </a:graphicData>
        </a:graphic>
      </p:graphicFrame>
      <p:sp>
        <p:nvSpPr>
          <p:cNvPr id="4" name="TextBox 3">
            <a:extLst>
              <a:ext uri="{FF2B5EF4-FFF2-40B4-BE49-F238E27FC236}">
                <a16:creationId xmlns:a16="http://schemas.microsoft.com/office/drawing/2014/main" id="{3F311501-7210-448A-8AC3-B78B96748FE9}"/>
              </a:ext>
              <a:ext uri="{C183D7F6-B498-43B3-948B-1728B52AA6E4}">
                <adec:decorative xmlns:adec="http://schemas.microsoft.com/office/drawing/2017/decorative" val="1"/>
              </a:ext>
            </a:extLst>
          </p:cNvPr>
          <p:cNvSpPr txBox="1"/>
          <p:nvPr/>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20</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18490869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C99BC4-F68F-187D-2768-CD325A9EA404}"/>
              </a:ext>
            </a:extLst>
          </p:cNvPr>
          <p:cNvSpPr>
            <a:spLocks noGrp="1"/>
          </p:cNvSpPr>
          <p:nvPr>
            <p:ph type="title" idx="4294967295"/>
          </p:nvPr>
        </p:nvSpPr>
        <p:spPr>
          <a:xfrm>
            <a:off x="0" y="-202829"/>
            <a:ext cx="12192000" cy="1117229"/>
          </a:xfrm>
        </p:spPr>
        <p:txBody>
          <a:bodyPr vert="horz" lIns="457200" tIns="457200" rIns="457200" bIns="45720" rtlCol="0" anchor="b" anchorCtr="0">
            <a:spAutoFit/>
          </a:bodyPr>
          <a:lstStyle/>
          <a:p>
            <a:r>
              <a:rPr lang="en-US" dirty="0"/>
              <a:t>Section 1 Requirements II</a:t>
            </a:r>
          </a:p>
        </p:txBody>
      </p:sp>
      <p:graphicFrame>
        <p:nvGraphicFramePr>
          <p:cNvPr id="5" name="Table 4">
            <a:extLst>
              <a:ext uri="{FF2B5EF4-FFF2-40B4-BE49-F238E27FC236}">
                <a16:creationId xmlns:a16="http://schemas.microsoft.com/office/drawing/2014/main" id="{E5DCB14B-A05E-21CB-C1D2-974198BD7B91}"/>
              </a:ext>
            </a:extLst>
          </p:cNvPr>
          <p:cNvGraphicFramePr>
            <a:graphicFrameLocks noGrp="1"/>
          </p:cNvGraphicFramePr>
          <p:nvPr>
            <p:extLst>
              <p:ext uri="{D42A27DB-BD31-4B8C-83A1-F6EECF244321}">
                <p14:modId xmlns:p14="http://schemas.microsoft.com/office/powerpoint/2010/main" val="3693891663"/>
              </p:ext>
            </p:extLst>
          </p:nvPr>
        </p:nvGraphicFramePr>
        <p:xfrm>
          <a:off x="2020132" y="960120"/>
          <a:ext cx="9867068" cy="5764893"/>
        </p:xfrm>
        <a:graphic>
          <a:graphicData uri="http://schemas.openxmlformats.org/drawingml/2006/table">
            <a:tbl>
              <a:tblPr firstRow="1" firstCol="1" bandRow="1"/>
              <a:tblGrid>
                <a:gridCol w="392068">
                  <a:extLst>
                    <a:ext uri="{9D8B030D-6E8A-4147-A177-3AD203B41FA5}">
                      <a16:colId xmlns:a16="http://schemas.microsoft.com/office/drawing/2014/main" val="1486099087"/>
                    </a:ext>
                  </a:extLst>
                </a:gridCol>
                <a:gridCol w="3025466">
                  <a:extLst>
                    <a:ext uri="{9D8B030D-6E8A-4147-A177-3AD203B41FA5}">
                      <a16:colId xmlns:a16="http://schemas.microsoft.com/office/drawing/2014/main" val="2892705209"/>
                    </a:ext>
                  </a:extLst>
                </a:gridCol>
                <a:gridCol w="2724879">
                  <a:extLst>
                    <a:ext uri="{9D8B030D-6E8A-4147-A177-3AD203B41FA5}">
                      <a16:colId xmlns:a16="http://schemas.microsoft.com/office/drawing/2014/main" val="749168368"/>
                    </a:ext>
                  </a:extLst>
                </a:gridCol>
                <a:gridCol w="3724655">
                  <a:extLst>
                    <a:ext uri="{9D8B030D-6E8A-4147-A177-3AD203B41FA5}">
                      <a16:colId xmlns:a16="http://schemas.microsoft.com/office/drawing/2014/main" val="2090818800"/>
                    </a:ext>
                  </a:extLst>
                </a:gridCol>
              </a:tblGrid>
              <a:tr h="1192893">
                <a:tc>
                  <a:txBody>
                    <a:bodyPr/>
                    <a:lstStyle/>
                    <a:p>
                      <a:pPr marL="0" marR="0" algn="ctr">
                        <a:spcBef>
                          <a:spcPts val="0"/>
                        </a:spcBef>
                        <a:spcAft>
                          <a:spcPts val="0"/>
                        </a:spcAft>
                      </a:pPr>
                      <a:r>
                        <a:rPr lang="en-US" sz="1200" b="1" kern="1200"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55917" marR="559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Continuous Program Improvement Goals</a:t>
                      </a:r>
                      <a:endPar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0218" marR="60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Activities that Meet Requirements</a:t>
                      </a:r>
                      <a:endPar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0218" marR="60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Continuous Program Improvement Goals:  SMART</a:t>
                      </a:r>
                      <a:endPar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Specific:  Target a specific area for improvement</a:t>
                      </a: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Measurable:  Quantify.  List an indicator(s) of progress.</a:t>
                      </a: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Agreed Upon:  Specify who will do it.</a:t>
                      </a: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Realistic: Is this scalable given available resources?</a:t>
                      </a: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Time-related:  What results can be achieved in FY23?</a:t>
                      </a:r>
                    </a:p>
                  </a:txBody>
                  <a:tcPr marL="60218" marR="60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1332480"/>
                  </a:ext>
                </a:extLst>
              </a:tr>
              <a:tr h="1192893">
                <a:tc>
                  <a:txBody>
                    <a:bodyPr/>
                    <a:lstStyle/>
                    <a:p>
                      <a:pPr marL="0" marR="0" algn="ctr">
                        <a:spcBef>
                          <a:spcPts val="0"/>
                        </a:spcBef>
                        <a:spcAft>
                          <a:spcPts val="0"/>
                        </a:spcAft>
                      </a:pPr>
                      <a:r>
                        <a:rPr lang="en-US" sz="1200" b="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4</a:t>
                      </a:r>
                      <a:endParaRPr lang="en-US" sz="1200">
                        <a:effectLst/>
                        <a:latin typeface="Cambria" panose="02040503050406030204" pitchFamily="18" charset="0"/>
                        <a:ea typeface="Cambria" panose="02040503050406030204" pitchFamily="18" charset="0"/>
                        <a:cs typeface="Times New Roman" panose="02020603050405020304" pitchFamily="18" charset="0"/>
                      </a:endParaRPr>
                    </a:p>
                  </a:txBody>
                  <a:tcPr marL="55917" marR="559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lang="en-US" sz="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Develop, improve, or expand the use of technology in CTE, which may include training to use technology, providing students with the skills needed to enter technology fields, and encouraging schools to collaborate with technology industries to offer internships and mentoring programs.</a:t>
                      </a:r>
                    </a:p>
                  </a:txBody>
                  <a:tcPr marL="55917" marR="559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 -</a:t>
                      </a:r>
                    </a:p>
                  </a:txBody>
                  <a:tcPr marL="55917" marR="559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a:t>
                      </a:r>
                    </a:p>
                  </a:txBody>
                  <a:tcPr marL="55917" marR="559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6754347"/>
                  </a:ext>
                </a:extLst>
              </a:tr>
              <a:tr h="2982232">
                <a:tc>
                  <a:txBody>
                    <a:bodyPr/>
                    <a:lstStyle/>
                    <a:p>
                      <a:pPr marL="0" marR="0" algn="ctr">
                        <a:spcBef>
                          <a:spcPts val="0"/>
                        </a:spcBef>
                        <a:spcAft>
                          <a:spcPts val="0"/>
                        </a:spcAft>
                      </a:pPr>
                      <a:r>
                        <a:rPr lang="en-US" sz="1200" b="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5</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55917" marR="559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lang="en-US" sz="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Provide in-service and pre-service professional development programs to faculty, administrators, and career guidance and academic counselors involved in integrated CTE programs, on topics including effective integration of academics and CTE, effective teaching skills based on research, effective practices to improve parental and community involvement, effective use of scientifically based research and data to improve instruction.  Professional development should also ensure that faculty and personnel stay current with all aspects of an industry, involve internship programs that provide relevant business experience; and train faculty in the effective use and application of technology.</a:t>
                      </a:r>
                    </a:p>
                  </a:txBody>
                  <a:tcPr marL="55917" marR="559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a:t>
                      </a:r>
                    </a:p>
                  </a:txBody>
                  <a:tcPr marL="55917" marR="559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a:t>
                      </a:r>
                    </a:p>
                  </a:txBody>
                  <a:tcPr marL="55917" marR="559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3528778"/>
                  </a:ext>
                </a:extLst>
              </a:tr>
            </a:tbl>
          </a:graphicData>
        </a:graphic>
      </p:graphicFrame>
    </p:spTree>
    <p:extLst>
      <p:ext uri="{BB962C8B-B14F-4D97-AF65-F5344CB8AC3E}">
        <p14:creationId xmlns:p14="http://schemas.microsoft.com/office/powerpoint/2010/main" val="457937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D966AD-C935-8814-D9AB-8EF707BF273A}"/>
              </a:ext>
            </a:extLst>
          </p:cNvPr>
          <p:cNvSpPr>
            <a:spLocks noGrp="1"/>
          </p:cNvSpPr>
          <p:nvPr>
            <p:ph type="title" idx="4294967295"/>
          </p:nvPr>
        </p:nvSpPr>
        <p:spPr>
          <a:xfrm>
            <a:off x="0" y="-202829"/>
            <a:ext cx="12192000" cy="1117229"/>
          </a:xfrm>
        </p:spPr>
        <p:txBody>
          <a:bodyPr vert="horz" lIns="457200" tIns="457200" rIns="457200" bIns="45720" rtlCol="0" anchor="b" anchorCtr="0">
            <a:spAutoFit/>
          </a:bodyPr>
          <a:lstStyle/>
          <a:p>
            <a:r>
              <a:rPr lang="en-US" dirty="0"/>
              <a:t>Section 1 Requirements III</a:t>
            </a:r>
          </a:p>
        </p:txBody>
      </p:sp>
      <p:graphicFrame>
        <p:nvGraphicFramePr>
          <p:cNvPr id="5" name="Table 4">
            <a:extLst>
              <a:ext uri="{FF2B5EF4-FFF2-40B4-BE49-F238E27FC236}">
                <a16:creationId xmlns:a16="http://schemas.microsoft.com/office/drawing/2014/main" id="{46CB1EAE-1E90-D049-F39D-4D96F690EB07}"/>
              </a:ext>
            </a:extLst>
          </p:cNvPr>
          <p:cNvGraphicFramePr>
            <a:graphicFrameLocks noGrp="1"/>
          </p:cNvGraphicFramePr>
          <p:nvPr>
            <p:extLst>
              <p:ext uri="{D42A27DB-BD31-4B8C-83A1-F6EECF244321}">
                <p14:modId xmlns:p14="http://schemas.microsoft.com/office/powerpoint/2010/main" val="2199613304"/>
              </p:ext>
            </p:extLst>
          </p:nvPr>
        </p:nvGraphicFramePr>
        <p:xfrm>
          <a:off x="2137750" y="962528"/>
          <a:ext cx="9533549" cy="5439635"/>
        </p:xfrm>
        <a:graphic>
          <a:graphicData uri="http://schemas.openxmlformats.org/drawingml/2006/table">
            <a:tbl>
              <a:tblPr firstRow="1" firstCol="1" bandRow="1"/>
              <a:tblGrid>
                <a:gridCol w="378816">
                  <a:extLst>
                    <a:ext uri="{9D8B030D-6E8A-4147-A177-3AD203B41FA5}">
                      <a16:colId xmlns:a16="http://schemas.microsoft.com/office/drawing/2014/main" val="1610112252"/>
                    </a:ext>
                  </a:extLst>
                </a:gridCol>
                <a:gridCol w="2923201">
                  <a:extLst>
                    <a:ext uri="{9D8B030D-6E8A-4147-A177-3AD203B41FA5}">
                      <a16:colId xmlns:a16="http://schemas.microsoft.com/office/drawing/2014/main" val="3265866149"/>
                    </a:ext>
                  </a:extLst>
                </a:gridCol>
                <a:gridCol w="2632775">
                  <a:extLst>
                    <a:ext uri="{9D8B030D-6E8A-4147-A177-3AD203B41FA5}">
                      <a16:colId xmlns:a16="http://schemas.microsoft.com/office/drawing/2014/main" val="1017796340"/>
                    </a:ext>
                  </a:extLst>
                </a:gridCol>
                <a:gridCol w="3598757">
                  <a:extLst>
                    <a:ext uri="{9D8B030D-6E8A-4147-A177-3AD203B41FA5}">
                      <a16:colId xmlns:a16="http://schemas.microsoft.com/office/drawing/2014/main" val="1813345723"/>
                    </a:ext>
                  </a:extLst>
                </a:gridCol>
              </a:tblGrid>
              <a:tr h="1236281">
                <a:tc>
                  <a:txBody>
                    <a:bodyPr/>
                    <a:lstStyle/>
                    <a:p>
                      <a:pPr marL="0" marR="0" algn="ctr">
                        <a:spcBef>
                          <a:spcPts val="0"/>
                        </a:spcBef>
                        <a:spcAft>
                          <a:spcPts val="0"/>
                        </a:spcAft>
                      </a:pPr>
                      <a:r>
                        <a:rPr lang="en-US" sz="1400" b="1" kern="1200"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Continuous Program Improvement Goals</a:t>
                      </a:r>
                      <a:endPar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0218" marR="60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Activities that Meet Requirements</a:t>
                      </a:r>
                      <a:endPar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0218" marR="60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Continuous Program Improvement Goals:  SMART</a:t>
                      </a:r>
                      <a:endPar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Specific:  Target a specific area for improvement</a:t>
                      </a: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Measurable:  Quantify.  List an indicator(s) of progress.</a:t>
                      </a: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Agreed Upon:  Specify who will do it.</a:t>
                      </a: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Realistic: Is this scalable given available resources?</a:t>
                      </a: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Time-related:  What results can be achieved in FY23?</a:t>
                      </a:r>
                    </a:p>
                  </a:txBody>
                  <a:tcPr marL="60218" marR="60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5089987"/>
                  </a:ext>
                </a:extLst>
              </a:tr>
              <a:tr h="1236281">
                <a:tc>
                  <a:txBody>
                    <a:bodyPr/>
                    <a:lstStyle/>
                    <a:p>
                      <a:pPr marL="0" marR="0" algn="ctr">
                        <a:spcBef>
                          <a:spcPts val="0"/>
                        </a:spcBef>
                        <a:spcAft>
                          <a:spcPts val="0"/>
                        </a:spcAft>
                      </a:pPr>
                      <a:r>
                        <a:rPr lang="en-US" sz="1400" b="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6</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lang="en-US" sz="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Develop and implement evaluations of the CTE programs carried out with Perkins V funds, including an assessment of how the needs of special populations are being met.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3790043"/>
                  </a:ext>
                </a:extLst>
              </a:tr>
              <a:tr h="741768">
                <a:tc>
                  <a:txBody>
                    <a:bodyPr/>
                    <a:lstStyle/>
                    <a:p>
                      <a:pPr marL="0" marR="0" algn="ctr">
                        <a:spcBef>
                          <a:spcPts val="0"/>
                        </a:spcBef>
                        <a:spcAft>
                          <a:spcPts val="0"/>
                        </a:spcAft>
                      </a:pPr>
                      <a:r>
                        <a:rPr lang="en-US" sz="1400" b="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7</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lang="en-US" sz="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Initiate, improve, expand and modernize quality CTE programs, including relevant technology.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2867649"/>
                  </a:ext>
                </a:extLst>
              </a:tr>
              <a:tr h="741768">
                <a:tc>
                  <a:txBody>
                    <a:bodyPr/>
                    <a:lstStyle/>
                    <a:p>
                      <a:pPr marL="0" marR="0" algn="ctr">
                        <a:spcBef>
                          <a:spcPts val="0"/>
                        </a:spcBef>
                        <a:spcAft>
                          <a:spcPts val="0"/>
                        </a:spcAft>
                      </a:pPr>
                      <a:r>
                        <a:rPr lang="en-US" sz="1400" b="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8</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lang="en-US" sz="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Provide services and activities that are of sufficient size, scope and quality to be effective.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1477025"/>
                  </a:ext>
                </a:extLst>
              </a:tr>
              <a:tr h="1483537">
                <a:tc>
                  <a:txBody>
                    <a:bodyPr/>
                    <a:lstStyle/>
                    <a:p>
                      <a:pPr marL="0" marR="0" algn="ctr">
                        <a:spcBef>
                          <a:spcPts val="0"/>
                        </a:spcBef>
                        <a:spcAft>
                          <a:spcPts val="0"/>
                        </a:spcAft>
                      </a:pPr>
                      <a:r>
                        <a:rPr lang="en-US" sz="1400" b="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9</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lang="en-US" sz="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Provide activities to prepare special populations including economically disadvantaged students enrolled in CTE programs, for high-skill, high-wage, or high-demand occupations that will lead to self-sufficiency.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6343235"/>
                  </a:ext>
                </a:extLst>
              </a:tr>
            </a:tbl>
          </a:graphicData>
        </a:graphic>
      </p:graphicFrame>
    </p:spTree>
    <p:extLst>
      <p:ext uri="{BB962C8B-B14F-4D97-AF65-F5344CB8AC3E}">
        <p14:creationId xmlns:p14="http://schemas.microsoft.com/office/powerpoint/2010/main" val="2440092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206A97-6FF2-E186-732A-3C0EBB763757}"/>
              </a:ext>
            </a:extLst>
          </p:cNvPr>
          <p:cNvSpPr>
            <a:spLocks noGrp="1"/>
          </p:cNvSpPr>
          <p:nvPr>
            <p:ph type="title" idx="4294967295"/>
          </p:nvPr>
        </p:nvSpPr>
        <p:spPr>
          <a:xfrm>
            <a:off x="0" y="-202829"/>
            <a:ext cx="12192000" cy="1117229"/>
          </a:xfrm>
        </p:spPr>
        <p:txBody>
          <a:bodyPr vert="horz" lIns="457200" tIns="457200" rIns="457200" bIns="45720" rtlCol="0" anchor="b" anchorCtr="0">
            <a:spAutoFit/>
          </a:bodyPr>
          <a:lstStyle/>
          <a:p>
            <a:r>
              <a:rPr lang="en-US" dirty="0"/>
              <a:t>Section 2 Goals I</a:t>
            </a:r>
          </a:p>
        </p:txBody>
      </p:sp>
      <p:sp>
        <p:nvSpPr>
          <p:cNvPr id="6" name="TextBox 5">
            <a:extLst>
              <a:ext uri="{FF2B5EF4-FFF2-40B4-BE49-F238E27FC236}">
                <a16:creationId xmlns:a16="http://schemas.microsoft.com/office/drawing/2014/main" id="{D438179D-3597-498E-97DE-2CE6E5F6A6AD}"/>
              </a:ext>
            </a:extLst>
          </p:cNvPr>
          <p:cNvSpPr txBox="1"/>
          <p:nvPr/>
        </p:nvSpPr>
        <p:spPr>
          <a:xfrm>
            <a:off x="1524507" y="1970164"/>
            <a:ext cx="8783130" cy="1077218"/>
          </a:xfrm>
          <a:prstGeom prst="rect">
            <a:avLst/>
          </a:prstGeom>
          <a:solidFill>
            <a:srgbClr val="FFCC00"/>
          </a:solidFill>
          <a:ln>
            <a:solidFill>
              <a:srgbClr val="000000"/>
            </a:solidFill>
          </a:ln>
        </p:spPr>
        <p:txBody>
          <a:bodyPr wrap="square" rtlCol="0">
            <a:spAutoFit/>
          </a:bodyPr>
          <a:lstStyle/>
          <a:p>
            <a:r>
              <a:rPr lang="en-US" sz="1600" b="1" dirty="0">
                <a:solidFill>
                  <a:srgbClr val="000000"/>
                </a:solidFill>
                <a:latin typeface="Cambria" panose="02040503050406030204" pitchFamily="18" charset="0"/>
                <a:ea typeface="Cambria" panose="02040503050406030204" pitchFamily="18" charset="0"/>
                <a:cs typeface="Times New Roman" panose="02020603050405020304" pitchFamily="18" charset="0"/>
              </a:rPr>
              <a:t>SECTION TWO:  PROGRAM IMPROVEMENT GOALS:  Provide a ranking of the activity requests/goals made in Section One in this section and be sure to address the relevant core indicator and Vision for Success Goals with measurable outcomes.  What is the cost and what type of resources will be required.</a:t>
            </a:r>
          </a:p>
        </p:txBody>
      </p:sp>
      <p:graphicFrame>
        <p:nvGraphicFramePr>
          <p:cNvPr id="5" name="Table 4">
            <a:extLst>
              <a:ext uri="{FF2B5EF4-FFF2-40B4-BE49-F238E27FC236}">
                <a16:creationId xmlns:a16="http://schemas.microsoft.com/office/drawing/2014/main" id="{00C2BB9D-B642-A943-4C1D-5D723361B637}"/>
              </a:ext>
            </a:extLst>
          </p:cNvPr>
          <p:cNvGraphicFramePr>
            <a:graphicFrameLocks noGrp="1"/>
          </p:cNvGraphicFramePr>
          <p:nvPr>
            <p:extLst>
              <p:ext uri="{D42A27DB-BD31-4B8C-83A1-F6EECF244321}">
                <p14:modId xmlns:p14="http://schemas.microsoft.com/office/powerpoint/2010/main" val="2972231228"/>
              </p:ext>
            </p:extLst>
          </p:nvPr>
        </p:nvGraphicFramePr>
        <p:xfrm>
          <a:off x="1536699" y="3059574"/>
          <a:ext cx="8770938" cy="2133600"/>
        </p:xfrm>
        <a:graphic>
          <a:graphicData uri="http://schemas.openxmlformats.org/drawingml/2006/table">
            <a:tbl>
              <a:tblPr firstRow="1" firstCol="1" bandRow="1"/>
              <a:tblGrid>
                <a:gridCol w="566221">
                  <a:extLst>
                    <a:ext uri="{9D8B030D-6E8A-4147-A177-3AD203B41FA5}">
                      <a16:colId xmlns:a16="http://schemas.microsoft.com/office/drawing/2014/main" val="3488400473"/>
                    </a:ext>
                  </a:extLst>
                </a:gridCol>
                <a:gridCol w="1621187">
                  <a:extLst>
                    <a:ext uri="{9D8B030D-6E8A-4147-A177-3AD203B41FA5}">
                      <a16:colId xmlns:a16="http://schemas.microsoft.com/office/drawing/2014/main" val="536752574"/>
                    </a:ext>
                  </a:extLst>
                </a:gridCol>
                <a:gridCol w="1886542">
                  <a:extLst>
                    <a:ext uri="{9D8B030D-6E8A-4147-A177-3AD203B41FA5}">
                      <a16:colId xmlns:a16="http://schemas.microsoft.com/office/drawing/2014/main" val="3620810714"/>
                    </a:ext>
                  </a:extLst>
                </a:gridCol>
                <a:gridCol w="1745149">
                  <a:extLst>
                    <a:ext uri="{9D8B030D-6E8A-4147-A177-3AD203B41FA5}">
                      <a16:colId xmlns:a16="http://schemas.microsoft.com/office/drawing/2014/main" val="58727132"/>
                    </a:ext>
                  </a:extLst>
                </a:gridCol>
                <a:gridCol w="1350021">
                  <a:extLst>
                    <a:ext uri="{9D8B030D-6E8A-4147-A177-3AD203B41FA5}">
                      <a16:colId xmlns:a16="http://schemas.microsoft.com/office/drawing/2014/main" val="1737156593"/>
                    </a:ext>
                  </a:extLst>
                </a:gridCol>
                <a:gridCol w="1601818">
                  <a:extLst>
                    <a:ext uri="{9D8B030D-6E8A-4147-A177-3AD203B41FA5}">
                      <a16:colId xmlns:a16="http://schemas.microsoft.com/office/drawing/2014/main" val="2142064853"/>
                    </a:ext>
                  </a:extLst>
                </a:gridCol>
              </a:tblGrid>
              <a:tr h="0">
                <a:tc>
                  <a:txBody>
                    <a:bodyPr/>
                    <a:lstStyle/>
                    <a:p>
                      <a:pPr marL="0" marR="0" algn="ctr">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Rank</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Activity Goals</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Which Core Indicator (s) and Vision for Success Goals will this activity improve?</a:t>
                      </a:r>
                      <a:endParaRPr lang="en-US" sz="12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Measureable Outcomes</a:t>
                      </a:r>
                      <a:endParaRPr lang="en-US" sz="12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Cost ($)</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Required Resources (Human and Physical)</a:t>
                      </a:r>
                      <a:endParaRPr lang="en-US" sz="12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3570166"/>
                  </a:ext>
                </a:extLst>
              </a:tr>
              <a:tr h="0">
                <a:tc>
                  <a:txBody>
                    <a:bodyPr/>
                    <a:lstStyle/>
                    <a:p>
                      <a:pPr marL="0" marR="0" algn="ctr">
                        <a:spcBef>
                          <a:spcPts val="0"/>
                        </a:spcBef>
                        <a:spcAft>
                          <a:spcPts val="0"/>
                        </a:spcAft>
                      </a:pPr>
                      <a:r>
                        <a:rPr lang="en-US" sz="14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1</a:t>
                      </a:r>
                      <a:endParaRPr lang="en-US" sz="12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9653780"/>
                  </a:ext>
                </a:extLst>
              </a:tr>
              <a:tr h="0">
                <a:tc>
                  <a:txBody>
                    <a:bodyPr/>
                    <a:lstStyle/>
                    <a:p>
                      <a:pPr marL="0" marR="0" algn="ctr">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2</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2793982"/>
                  </a:ext>
                </a:extLst>
              </a:tr>
              <a:tr h="0">
                <a:tc>
                  <a:txBody>
                    <a:bodyPr/>
                    <a:lstStyle/>
                    <a:p>
                      <a:pPr marL="0" marR="0" algn="ctr">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3</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6035323"/>
                  </a:ext>
                </a:extLst>
              </a:tr>
              <a:tr h="0">
                <a:tc>
                  <a:txBody>
                    <a:bodyPr/>
                    <a:lstStyle/>
                    <a:p>
                      <a:pPr marL="0" marR="0" algn="ctr">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4</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3548512"/>
                  </a:ext>
                </a:extLst>
              </a:tr>
              <a:tr h="0">
                <a:tc>
                  <a:txBody>
                    <a:bodyPr/>
                    <a:lstStyle/>
                    <a:p>
                      <a:pPr marL="0" marR="0" algn="ctr">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5</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kumimoji="0" lang="en-US" sz="1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kumimoji="0" lang="en-US" sz="1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kumimoji="0" lang="en-US" sz="1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kumimoji="0" lang="en-US" sz="1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8354027"/>
                  </a:ext>
                </a:extLst>
              </a:tr>
            </a:tbl>
          </a:graphicData>
        </a:graphic>
      </p:graphicFrame>
      <p:sp>
        <p:nvSpPr>
          <p:cNvPr id="4" name="TextBox 3">
            <a:extLst>
              <a:ext uri="{FF2B5EF4-FFF2-40B4-BE49-F238E27FC236}">
                <a16:creationId xmlns:a16="http://schemas.microsoft.com/office/drawing/2014/main" id="{CA612301-EFA9-467A-9F6A-8154ED267310}"/>
              </a:ext>
              <a:ext uri="{C183D7F6-B498-43B3-948B-1728B52AA6E4}">
                <adec:decorative xmlns:adec="http://schemas.microsoft.com/office/drawing/2017/decorative" val="1"/>
              </a:ext>
            </a:extLst>
          </p:cNvPr>
          <p:cNvSpPr txBox="1"/>
          <p:nvPr/>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23</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14475190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C8B828-93D8-9A34-F963-DE9BE7C3C5B9}"/>
              </a:ext>
            </a:extLst>
          </p:cNvPr>
          <p:cNvSpPr>
            <a:spLocks noGrp="1"/>
          </p:cNvSpPr>
          <p:nvPr>
            <p:ph type="title" idx="4294967295"/>
          </p:nvPr>
        </p:nvSpPr>
        <p:spPr>
          <a:xfrm>
            <a:off x="19811" y="175240"/>
            <a:ext cx="12192000" cy="1117229"/>
          </a:xfrm>
        </p:spPr>
        <p:txBody>
          <a:bodyPr vert="horz" lIns="457200" tIns="457200" rIns="457200" bIns="45720" rtlCol="0" anchor="b" anchorCtr="0">
            <a:spAutoFit/>
          </a:bodyPr>
          <a:lstStyle/>
          <a:p>
            <a:r>
              <a:rPr lang="en-US" dirty="0"/>
              <a:t>Section 3 Employer Engagement</a:t>
            </a:r>
          </a:p>
        </p:txBody>
      </p:sp>
      <p:sp>
        <p:nvSpPr>
          <p:cNvPr id="8" name="TextBox 7">
            <a:extLst>
              <a:ext uri="{FF2B5EF4-FFF2-40B4-BE49-F238E27FC236}">
                <a16:creationId xmlns:a16="http://schemas.microsoft.com/office/drawing/2014/main" id="{E1E1CAB3-E96C-4014-B1B1-9DAD128B0B64}"/>
              </a:ext>
            </a:extLst>
          </p:cNvPr>
          <p:cNvSpPr txBox="1"/>
          <p:nvPr/>
        </p:nvSpPr>
        <p:spPr>
          <a:xfrm>
            <a:off x="1646556" y="1875499"/>
            <a:ext cx="8783130" cy="830997"/>
          </a:xfrm>
          <a:prstGeom prst="rect">
            <a:avLst/>
          </a:prstGeom>
          <a:solidFill>
            <a:srgbClr val="FFCC00"/>
          </a:solidFill>
          <a:ln>
            <a:solidFill>
              <a:srgbClr val="000000"/>
            </a:solidFill>
          </a:ln>
        </p:spPr>
        <p:txBody>
          <a:bodyPr wrap="square" rtlCol="0">
            <a:spAutoFit/>
          </a:bodyPr>
          <a:lstStyle/>
          <a:p>
            <a:r>
              <a:rPr lang="en-US" sz="1600" b="1" dirty="0">
                <a:solidFill>
                  <a:srgbClr val="000000"/>
                </a:solidFill>
                <a:latin typeface="Cambria" panose="02040503050406030204" pitchFamily="18" charset="0"/>
                <a:ea typeface="Cambria" panose="02040503050406030204" pitchFamily="18" charset="0"/>
                <a:cs typeface="Times New Roman" panose="02020603050405020304" pitchFamily="18" charset="0"/>
              </a:rPr>
              <a:t>SECTION THREE:  EMPLOYER ENGAGEMENT.  Using the ranking for funded activity goals as listed in Section Two, please address how the activity goal(s) will improve Employer Engagement.  </a:t>
            </a:r>
          </a:p>
        </p:txBody>
      </p:sp>
      <p:graphicFrame>
        <p:nvGraphicFramePr>
          <p:cNvPr id="6" name="Table 5">
            <a:extLst>
              <a:ext uri="{FF2B5EF4-FFF2-40B4-BE49-F238E27FC236}">
                <a16:creationId xmlns:a16="http://schemas.microsoft.com/office/drawing/2014/main" id="{EF8410B4-38CC-EDE8-5B85-0BB6C62EA816}"/>
              </a:ext>
            </a:extLst>
          </p:cNvPr>
          <p:cNvGraphicFramePr>
            <a:graphicFrameLocks noGrp="1"/>
          </p:cNvGraphicFramePr>
          <p:nvPr>
            <p:extLst>
              <p:ext uri="{D42A27DB-BD31-4B8C-83A1-F6EECF244321}">
                <p14:modId xmlns:p14="http://schemas.microsoft.com/office/powerpoint/2010/main" val="514819504"/>
              </p:ext>
            </p:extLst>
          </p:nvPr>
        </p:nvGraphicFramePr>
        <p:xfrm>
          <a:off x="1656081" y="2716021"/>
          <a:ext cx="8778049" cy="1493520"/>
        </p:xfrm>
        <a:graphic>
          <a:graphicData uri="http://schemas.openxmlformats.org/drawingml/2006/table">
            <a:tbl>
              <a:tblPr firstRow="1" firstCol="1" bandRow="1"/>
              <a:tblGrid>
                <a:gridCol w="566680">
                  <a:extLst>
                    <a:ext uri="{9D8B030D-6E8A-4147-A177-3AD203B41FA5}">
                      <a16:colId xmlns:a16="http://schemas.microsoft.com/office/drawing/2014/main" val="1203679739"/>
                    </a:ext>
                  </a:extLst>
                </a:gridCol>
                <a:gridCol w="5257137">
                  <a:extLst>
                    <a:ext uri="{9D8B030D-6E8A-4147-A177-3AD203B41FA5}">
                      <a16:colId xmlns:a16="http://schemas.microsoft.com/office/drawing/2014/main" val="1498648249"/>
                    </a:ext>
                  </a:extLst>
                </a:gridCol>
                <a:gridCol w="2954232">
                  <a:extLst>
                    <a:ext uri="{9D8B030D-6E8A-4147-A177-3AD203B41FA5}">
                      <a16:colId xmlns:a16="http://schemas.microsoft.com/office/drawing/2014/main" val="2124175208"/>
                    </a:ext>
                  </a:extLst>
                </a:gridCol>
              </a:tblGrid>
              <a:tr h="0">
                <a:tc>
                  <a:txBody>
                    <a:bodyPr/>
                    <a:lstStyle/>
                    <a:p>
                      <a:pPr marL="0" marR="0" algn="ctr">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Rank</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Activity Goals</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Which Employer Engagement Goals will this activity improve?</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6407666"/>
                  </a:ext>
                </a:extLst>
              </a:tr>
              <a:tr h="0">
                <a:tc>
                  <a:txBody>
                    <a:bodyPr/>
                    <a:lstStyle/>
                    <a:p>
                      <a:pPr marL="0" marR="0" algn="ctr">
                        <a:spcBef>
                          <a:spcPts val="0"/>
                        </a:spcBef>
                        <a:spcAft>
                          <a:spcPts val="0"/>
                        </a:spcAft>
                      </a:pPr>
                      <a:r>
                        <a:rPr lang="en-US" sz="14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1</a:t>
                      </a:r>
                      <a:endParaRPr lang="en-US" sz="12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kumimoji="0" lang="en-US" sz="1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kumimoji="0" lang="en-US" sz="1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lang="en-US" sz="12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5566002"/>
                  </a:ext>
                </a:extLst>
              </a:tr>
              <a:tr h="0">
                <a:tc>
                  <a:txBody>
                    <a:bodyPr/>
                    <a:lstStyle/>
                    <a:p>
                      <a:pPr marL="0" marR="0" algn="ctr">
                        <a:spcBef>
                          <a:spcPts val="0"/>
                        </a:spcBef>
                        <a:spcAft>
                          <a:spcPts val="0"/>
                        </a:spcAft>
                      </a:pPr>
                      <a:r>
                        <a:rPr lang="en-US" sz="14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2</a:t>
                      </a:r>
                      <a:endParaRPr lang="en-US" sz="12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kumimoji="0" lang="en-US" sz="1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kumimoji="0" lang="en-US" sz="1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lang="en-US" sz="12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4921270"/>
                  </a:ext>
                </a:extLst>
              </a:tr>
              <a:tr h="0">
                <a:tc>
                  <a:txBody>
                    <a:bodyPr/>
                    <a:lstStyle/>
                    <a:p>
                      <a:pPr marL="0" marR="0" algn="ctr">
                        <a:spcBef>
                          <a:spcPts val="0"/>
                        </a:spcBef>
                        <a:spcAft>
                          <a:spcPts val="0"/>
                        </a:spcAft>
                      </a:pPr>
                      <a:r>
                        <a:rPr lang="en-US" sz="14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3</a:t>
                      </a:r>
                      <a:endParaRPr lang="en-US" sz="12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kumimoji="0" lang="en-US" sz="1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kumimoji="0" lang="en-US" sz="1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lang="en-US" sz="12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4702764"/>
                  </a:ext>
                </a:extLst>
              </a:tr>
              <a:tr h="0">
                <a:tc>
                  <a:txBody>
                    <a:bodyPr/>
                    <a:lstStyle/>
                    <a:p>
                      <a:pPr marL="0" marR="0" algn="ctr">
                        <a:spcBef>
                          <a:spcPts val="0"/>
                        </a:spcBef>
                        <a:spcAft>
                          <a:spcPts val="0"/>
                        </a:spcAft>
                      </a:pPr>
                      <a:r>
                        <a:rPr lang="en-US" sz="14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4</a:t>
                      </a:r>
                      <a:endParaRPr lang="en-US" sz="12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kumimoji="0" lang="en-US" sz="1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kumimoji="0" lang="en-US" sz="1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lang="en-US" sz="12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6904975"/>
                  </a:ext>
                </a:extLst>
              </a:tr>
              <a:tr h="0">
                <a:tc>
                  <a:txBody>
                    <a:bodyPr/>
                    <a:lstStyle/>
                    <a:p>
                      <a:pPr marL="0" marR="0" algn="ctr">
                        <a:spcBef>
                          <a:spcPts val="0"/>
                        </a:spcBef>
                        <a:spcAft>
                          <a:spcPts val="0"/>
                        </a:spcAft>
                      </a:pPr>
                      <a:r>
                        <a:rPr lang="en-US" sz="14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5</a:t>
                      </a:r>
                      <a:endParaRPr lang="en-US" sz="12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spcBef>
                          <a:spcPts val="0"/>
                        </a:spcBef>
                        <a:spcAft>
                          <a:spcPts val="0"/>
                        </a:spcAft>
                      </a:pPr>
                      <a:r>
                        <a:rPr kumimoji="0" lang="en-US" sz="1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lang="en-US" sz="12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kumimoji="0" lang="en-US" sz="1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8786866"/>
                  </a:ext>
                </a:extLst>
              </a:tr>
            </a:tbl>
          </a:graphicData>
        </a:graphic>
      </p:graphicFrame>
      <p:sp>
        <p:nvSpPr>
          <p:cNvPr id="4" name="TextBox 3">
            <a:extLst>
              <a:ext uri="{FF2B5EF4-FFF2-40B4-BE49-F238E27FC236}">
                <a16:creationId xmlns:a16="http://schemas.microsoft.com/office/drawing/2014/main" id="{A55A6913-1626-439A-A8D1-83A794CA99E4}"/>
              </a:ext>
              <a:ext uri="{C183D7F6-B498-43B3-948B-1728B52AA6E4}">
                <adec:decorative xmlns:adec="http://schemas.microsoft.com/office/drawing/2017/decorative" val="1"/>
              </a:ext>
            </a:extLst>
          </p:cNvPr>
          <p:cNvSpPr txBox="1"/>
          <p:nvPr/>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24</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36211170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A8CC74-BE68-8254-AB0F-FD88491E4BFE}"/>
              </a:ext>
            </a:extLst>
          </p:cNvPr>
          <p:cNvSpPr>
            <a:spLocks noGrp="1"/>
          </p:cNvSpPr>
          <p:nvPr>
            <p:ph type="title" idx="4294967295"/>
          </p:nvPr>
        </p:nvSpPr>
        <p:spPr>
          <a:xfrm>
            <a:off x="0" y="-101229"/>
            <a:ext cx="12192000" cy="1117229"/>
          </a:xfrm>
        </p:spPr>
        <p:txBody>
          <a:bodyPr vert="horz" lIns="457200" tIns="457200" rIns="457200" bIns="45720" rtlCol="0" anchor="b" anchorCtr="0">
            <a:spAutoFit/>
          </a:bodyPr>
          <a:lstStyle/>
          <a:p>
            <a:r>
              <a:rPr lang="en-US" dirty="0"/>
              <a:t>Goals and Activities Perkins V Core Indicators</a:t>
            </a:r>
          </a:p>
        </p:txBody>
      </p:sp>
      <p:sp>
        <p:nvSpPr>
          <p:cNvPr id="7" name="TextBox 6">
            <a:extLst>
              <a:ext uri="{FF2B5EF4-FFF2-40B4-BE49-F238E27FC236}">
                <a16:creationId xmlns:a16="http://schemas.microsoft.com/office/drawing/2014/main" id="{D66A5877-341D-E282-5DF7-749E0D6572D5}"/>
              </a:ext>
            </a:extLst>
          </p:cNvPr>
          <p:cNvSpPr txBox="1"/>
          <p:nvPr/>
        </p:nvSpPr>
        <p:spPr>
          <a:xfrm>
            <a:off x="1758632" y="1255533"/>
            <a:ext cx="8674735" cy="2831544"/>
          </a:xfrm>
          <a:prstGeom prst="rect">
            <a:avLst/>
          </a:prstGeom>
          <a:noFill/>
        </p:spPr>
        <p:txBody>
          <a:bodyPr wrap="square">
            <a:spAutoFit/>
          </a:bodyPr>
          <a:lstStyle/>
          <a:p>
            <a:pPr marL="0" marR="0">
              <a:spcBef>
                <a:spcPts val="0"/>
              </a:spcBef>
              <a:spcAft>
                <a:spcPts val="0"/>
              </a:spcAft>
            </a:pPr>
            <a:r>
              <a:rPr lang="en-US" sz="1400" b="1" dirty="0">
                <a:solidFill>
                  <a:srgbClr val="244061"/>
                </a:solidFill>
                <a:effectLst/>
                <a:latin typeface="Cambria" panose="02040503050406030204" pitchFamily="18" charset="0"/>
                <a:ea typeface="Cambria" panose="02040503050406030204" pitchFamily="18" charset="0"/>
                <a:cs typeface="Times New Roman" panose="02020603050405020304" pitchFamily="18" charset="0"/>
              </a:rPr>
              <a:t>Perkins V Core Indicators:</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1200"/>
              </a:spcBef>
              <a:spcAft>
                <a:spcPts val="0"/>
              </a:spcAft>
            </a:pPr>
            <a:r>
              <a:rPr lang="en-US" sz="1400" b="1" dirty="0">
                <a:solidFill>
                  <a:srgbClr val="1D3767"/>
                </a:solidFill>
                <a:effectLst/>
                <a:latin typeface="Source Sans Pro" panose="020B0503030403020204" pitchFamily="34" charset="0"/>
                <a:ea typeface="Cambria" panose="02040503050406030204" pitchFamily="18" charset="0"/>
                <a:cs typeface="Times New Roman" panose="02020603050405020304" pitchFamily="18" charset="0"/>
              </a:rPr>
              <a:t>1P1: Postsecondary Retention and Placement</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0"/>
              </a:spcAft>
            </a:pPr>
            <a:r>
              <a:rPr lang="en-US" sz="1400" dirty="0">
                <a:solidFill>
                  <a:srgbClr val="000000"/>
                </a:solidFill>
                <a:effectLst/>
                <a:latin typeface="Source Sans Pro" panose="020B0503030403020204" pitchFamily="34" charset="0"/>
                <a:ea typeface="Cambria" panose="02040503050406030204" pitchFamily="18" charset="0"/>
                <a:cs typeface="Times New Roman" panose="02020603050405020304" pitchFamily="18" charset="0"/>
              </a:rPr>
              <a:t>The percentage of CTE concentrators who, during the second quarter after program completion, remain enrolled in postsecondary education, are in advanced training, military service, or a service program that receives assistance under title I of the National and Community Service Act of 1990(42 U.S.C. 12511 et., seq) are volunteers as described in section 5(a) of the Peace Corps act (22 U.S.C. 2504(a)), or are placed or retained in employment.</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0"/>
              </a:spcAft>
            </a:pPr>
            <a:r>
              <a:rPr lang="en-US" sz="1400" b="1" dirty="0">
                <a:solidFill>
                  <a:srgbClr val="1D3767"/>
                </a:solidFill>
                <a:effectLst/>
                <a:latin typeface="Source Sans Pro" panose="020B0503030403020204" pitchFamily="34" charset="0"/>
                <a:ea typeface="Cambria" panose="02040503050406030204" pitchFamily="18" charset="0"/>
                <a:cs typeface="Times New Roman" panose="02020603050405020304" pitchFamily="18" charset="0"/>
              </a:rPr>
              <a:t>2P1: Earned Recognized Postsecondary Credential</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0"/>
              </a:spcAft>
            </a:pPr>
            <a:r>
              <a:rPr lang="en-US" sz="1400" dirty="0">
                <a:solidFill>
                  <a:srgbClr val="000000"/>
                </a:solidFill>
                <a:effectLst/>
                <a:latin typeface="Source Sans Pro" panose="020B0503030403020204" pitchFamily="34" charset="0"/>
                <a:ea typeface="Cambria" panose="02040503050406030204" pitchFamily="18" charset="0"/>
                <a:cs typeface="Times New Roman" panose="02020603050405020304" pitchFamily="18" charset="0"/>
              </a:rPr>
              <a:t>The percentage of CTE concentrators who receive a recognized postsecondary credential during participation in or within 1 year of program completion.</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0"/>
              </a:spcAft>
            </a:pPr>
            <a:r>
              <a:rPr lang="en-US" sz="1400" b="1" dirty="0">
                <a:solidFill>
                  <a:srgbClr val="1D3767"/>
                </a:solidFill>
                <a:effectLst/>
                <a:latin typeface="Source Sans Pro" panose="020B0503030403020204" pitchFamily="34" charset="0"/>
                <a:ea typeface="Cambria" panose="02040503050406030204" pitchFamily="18" charset="0"/>
                <a:cs typeface="Times New Roman" panose="02020603050405020304" pitchFamily="18" charset="0"/>
              </a:rPr>
              <a:t>3P1: Non-Traditional Program Enrollment</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0"/>
              </a:spcAft>
            </a:pPr>
            <a:r>
              <a:rPr lang="en-US" sz="1400" dirty="0">
                <a:solidFill>
                  <a:srgbClr val="000000"/>
                </a:solidFill>
                <a:effectLst/>
                <a:latin typeface="Source Sans Pro" panose="020B0503030403020204" pitchFamily="34" charset="0"/>
                <a:ea typeface="Cambria" panose="02040503050406030204" pitchFamily="18" charset="0"/>
                <a:cs typeface="Times New Roman" panose="02020603050405020304" pitchFamily="18" charset="0"/>
              </a:rPr>
              <a:t>The percentage of CTE concentrators in career and technical education programs and programs of study that lead to non-traditional fields.</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6887062B-C6FB-4EDD-B3C9-81F11A1B9C0B}"/>
              </a:ext>
              <a:ext uri="{C183D7F6-B498-43B3-948B-1728B52AA6E4}">
                <adec:decorative xmlns:adec="http://schemas.microsoft.com/office/drawing/2017/decorative" val="1"/>
              </a:ext>
            </a:extLst>
          </p:cNvPr>
          <p:cNvSpPr txBox="1"/>
          <p:nvPr/>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25</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35548318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9F897B-3059-1697-5F0B-0A1491659AFA}"/>
              </a:ext>
            </a:extLst>
          </p:cNvPr>
          <p:cNvSpPr>
            <a:spLocks noGrp="1"/>
          </p:cNvSpPr>
          <p:nvPr>
            <p:ph type="title" idx="4294967295"/>
          </p:nvPr>
        </p:nvSpPr>
        <p:spPr>
          <a:xfrm>
            <a:off x="-4636" y="93871"/>
            <a:ext cx="12192000" cy="1061829"/>
          </a:xfrm>
        </p:spPr>
        <p:txBody>
          <a:bodyPr vert="horz" lIns="457200" tIns="457200" rIns="457200" bIns="45720" rtlCol="0" anchor="b" anchorCtr="0">
            <a:spAutoFit/>
          </a:bodyPr>
          <a:lstStyle/>
          <a:p>
            <a:r>
              <a:rPr lang="en-US" sz="4000" dirty="0"/>
              <a:t>Goals and Activities CCCCO Vision for Success Goals</a:t>
            </a:r>
          </a:p>
        </p:txBody>
      </p:sp>
      <p:sp>
        <p:nvSpPr>
          <p:cNvPr id="7" name="TextBox 6">
            <a:extLst>
              <a:ext uri="{FF2B5EF4-FFF2-40B4-BE49-F238E27FC236}">
                <a16:creationId xmlns:a16="http://schemas.microsoft.com/office/drawing/2014/main" id="{A4F0390A-8A4B-23B8-61E8-77C9948C5955}"/>
              </a:ext>
            </a:extLst>
          </p:cNvPr>
          <p:cNvSpPr txBox="1"/>
          <p:nvPr/>
        </p:nvSpPr>
        <p:spPr>
          <a:xfrm>
            <a:off x="1956879" y="1276017"/>
            <a:ext cx="8675370" cy="4462760"/>
          </a:xfrm>
          <a:prstGeom prst="rect">
            <a:avLst/>
          </a:prstGeom>
          <a:noFill/>
        </p:spPr>
        <p:txBody>
          <a:bodyPr wrap="square">
            <a:spAutoFit/>
          </a:bodyPr>
          <a:lstStyle/>
          <a:p>
            <a:pPr marL="0" marR="0">
              <a:spcBef>
                <a:spcPts val="0"/>
              </a:spcBef>
              <a:spcAft>
                <a:spcPts val="1200"/>
              </a:spcAft>
            </a:pPr>
            <a:r>
              <a:rPr lang="en-US" sz="1400" b="1" dirty="0">
                <a:solidFill>
                  <a:srgbClr val="1D3767"/>
                </a:solidFill>
                <a:effectLst/>
                <a:latin typeface="Source Sans Pro" panose="020B0503030403020204" pitchFamily="34" charset="0"/>
                <a:ea typeface="Cambria" panose="02040503050406030204" pitchFamily="18" charset="0"/>
                <a:cs typeface="Times New Roman" panose="02020603050405020304" pitchFamily="18" charset="0"/>
              </a:rPr>
              <a:t>California Community Colleges Chancellor's Office Vision for Success Goals:</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0"/>
              </a:spcAft>
            </a:pPr>
            <a:r>
              <a:rPr lang="en-US" sz="1400" b="1" dirty="0">
                <a:solidFill>
                  <a:srgbClr val="244061"/>
                </a:solidFill>
                <a:effectLst/>
                <a:latin typeface="Cambria" panose="02040503050406030204" pitchFamily="18" charset="0"/>
                <a:ea typeface="Cambria" panose="02040503050406030204" pitchFamily="18" charset="0"/>
                <a:cs typeface="Times New Roman" panose="02020603050405020304" pitchFamily="18" charset="0"/>
              </a:rPr>
              <a:t>INCREASE DEGREE &amp; CERTIFICATE ATTAINMENT</a:t>
            </a:r>
            <a:r>
              <a:rPr lang="en-US" sz="1400" dirty="0">
                <a:solidFill>
                  <a:srgbClr val="244061"/>
                </a:solidFill>
                <a:effectLst/>
                <a:latin typeface="Cambria" panose="02040503050406030204" pitchFamily="18" charset="0"/>
                <a:ea typeface="Cambria" panose="02040503050406030204" pitchFamily="18" charset="0"/>
                <a:cs typeface="Times New Roman" panose="02020603050405020304" pitchFamily="18" charset="0"/>
              </a:rPr>
              <a:t> </a:t>
            </a:r>
            <a:r>
              <a:rPr lang="en-US" sz="1400" dirty="0">
                <a:effectLst/>
                <a:latin typeface="Cambria" panose="02040503050406030204" pitchFamily="18" charset="0"/>
                <a:ea typeface="Cambria" panose="02040503050406030204" pitchFamily="18" charset="0"/>
                <a:cs typeface="Times New Roman" panose="02020603050405020304" pitchFamily="18" charset="0"/>
              </a:rPr>
              <a:t>Through Guided Pathways, colleges provide students with program maps that help them get and stay on the path that’s as straightforward as possible and furthers their career goals. </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0"/>
              </a:spcAft>
            </a:pPr>
            <a:r>
              <a:rPr lang="en-US" sz="1400" b="1" dirty="0">
                <a:solidFill>
                  <a:srgbClr val="244061"/>
                </a:solidFill>
                <a:effectLst/>
                <a:latin typeface="Cambria" panose="02040503050406030204" pitchFamily="18" charset="0"/>
                <a:ea typeface="Cambria" panose="02040503050406030204" pitchFamily="18" charset="0"/>
                <a:cs typeface="Times New Roman" panose="02020603050405020304" pitchFamily="18" charset="0"/>
              </a:rPr>
              <a:t>INCREASE TRANSFERS TO FOUR-YEAR INSTITUTIONS</a:t>
            </a:r>
            <a:r>
              <a:rPr lang="en-US" sz="1400" dirty="0">
                <a:solidFill>
                  <a:srgbClr val="244061"/>
                </a:solidFill>
                <a:effectLst/>
                <a:latin typeface="Cambria" panose="02040503050406030204" pitchFamily="18" charset="0"/>
                <a:ea typeface="Cambria" panose="02040503050406030204" pitchFamily="18" charset="0"/>
                <a:cs typeface="Times New Roman" panose="02020603050405020304" pitchFamily="18" charset="0"/>
              </a:rPr>
              <a:t> </a:t>
            </a:r>
            <a:r>
              <a:rPr lang="en-US" sz="1400" dirty="0">
                <a:effectLst/>
                <a:latin typeface="Cambria" panose="02040503050406030204" pitchFamily="18" charset="0"/>
                <a:ea typeface="Cambria" panose="02040503050406030204" pitchFamily="18" charset="0"/>
                <a:cs typeface="Times New Roman" panose="02020603050405020304" pitchFamily="18" charset="0"/>
              </a:rPr>
              <a:t>Our student transfer rate continues to increase year over year. We’ve nearly doubled the number of students receiving associate degrees for transfer since 2015. Every year, our colleges introduce new degrees with a guarantee for transfer to the California State University system. </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0"/>
              </a:spcAft>
            </a:pPr>
            <a:r>
              <a:rPr lang="en-US" sz="1400" b="1" dirty="0">
                <a:solidFill>
                  <a:srgbClr val="244061"/>
                </a:solidFill>
                <a:effectLst/>
                <a:latin typeface="Cambria" panose="02040503050406030204" pitchFamily="18" charset="0"/>
                <a:ea typeface="Cambria" panose="02040503050406030204" pitchFamily="18" charset="0"/>
                <a:cs typeface="Times New Roman" panose="02020603050405020304" pitchFamily="18" charset="0"/>
              </a:rPr>
              <a:t>SECURE GAINFUL EMPLOYMENT</a:t>
            </a:r>
            <a:r>
              <a:rPr lang="en-US" sz="1400" dirty="0">
                <a:solidFill>
                  <a:srgbClr val="244061"/>
                </a:solidFill>
                <a:effectLst/>
                <a:latin typeface="Cambria" panose="02040503050406030204" pitchFamily="18" charset="0"/>
                <a:ea typeface="Cambria" panose="02040503050406030204" pitchFamily="18" charset="0"/>
                <a:cs typeface="Times New Roman" panose="02020603050405020304" pitchFamily="18" charset="0"/>
              </a:rPr>
              <a:t> </a:t>
            </a:r>
            <a:r>
              <a:rPr lang="en-US" sz="1400" dirty="0">
                <a:effectLst/>
                <a:latin typeface="Cambria" panose="02040503050406030204" pitchFamily="18" charset="0"/>
                <a:ea typeface="Cambria" panose="02040503050406030204" pitchFamily="18" charset="0"/>
                <a:cs typeface="Times New Roman" panose="02020603050405020304" pitchFamily="18" charset="0"/>
              </a:rPr>
              <a:t>We’re stepping up and playing a key role in connecting displaced workers who will be on the front lines of economic recovery efforts to career training opportunities. This means improving onramps to learning and off-ramps to work for learners of all ages. </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0"/>
              </a:spcAft>
            </a:pPr>
            <a:r>
              <a:rPr lang="en-US" sz="1400" b="1" dirty="0">
                <a:solidFill>
                  <a:srgbClr val="244061"/>
                </a:solidFill>
                <a:effectLst/>
                <a:latin typeface="Cambria" panose="02040503050406030204" pitchFamily="18" charset="0"/>
                <a:ea typeface="Cambria" panose="02040503050406030204" pitchFamily="18" charset="0"/>
                <a:cs typeface="Times New Roman" panose="02020603050405020304" pitchFamily="18" charset="0"/>
              </a:rPr>
              <a:t>REDUCE EXCESS UNIT ACCUMULATION BY STUDENTS</a:t>
            </a:r>
            <a:r>
              <a:rPr lang="en-US" sz="1400" dirty="0">
                <a:solidFill>
                  <a:srgbClr val="244061"/>
                </a:solidFill>
                <a:effectLst/>
                <a:latin typeface="Cambria" panose="02040503050406030204" pitchFamily="18" charset="0"/>
                <a:ea typeface="Cambria" panose="02040503050406030204" pitchFamily="18" charset="0"/>
                <a:cs typeface="Times New Roman" panose="02020603050405020304" pitchFamily="18" charset="0"/>
              </a:rPr>
              <a:t> </a:t>
            </a:r>
            <a:r>
              <a:rPr lang="en-US" sz="1400" dirty="0">
                <a:effectLst/>
                <a:latin typeface="Cambria" panose="02040503050406030204" pitchFamily="18" charset="0"/>
                <a:ea typeface="Cambria" panose="02040503050406030204" pitchFamily="18" charset="0"/>
                <a:cs typeface="Times New Roman" panose="02020603050405020304" pitchFamily="18" charset="0"/>
              </a:rPr>
              <a:t>By abandoning a placement system that failed to accurately measure students’ potential, particularly students of color, colleges more than doubled the number of transfer-level courses and significantly reduced or eliminated remedial courses that don’t count toward graduation. </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0"/>
              </a:spcAft>
            </a:pPr>
            <a:r>
              <a:rPr lang="en-US" sz="1400" b="1" dirty="0">
                <a:solidFill>
                  <a:srgbClr val="244061"/>
                </a:solidFill>
                <a:effectLst/>
                <a:latin typeface="Cambria" panose="02040503050406030204" pitchFamily="18" charset="0"/>
                <a:ea typeface="Cambria" panose="02040503050406030204" pitchFamily="18" charset="0"/>
                <a:cs typeface="Times New Roman" panose="02020603050405020304" pitchFamily="18" charset="0"/>
              </a:rPr>
              <a:t>CLOSE EQUITY GAPS</a:t>
            </a:r>
            <a:r>
              <a:rPr lang="en-US" sz="1400" dirty="0">
                <a:solidFill>
                  <a:srgbClr val="244061"/>
                </a:solidFill>
                <a:effectLst/>
                <a:latin typeface="Cambria" panose="02040503050406030204" pitchFamily="18" charset="0"/>
                <a:ea typeface="Cambria" panose="02040503050406030204" pitchFamily="18" charset="0"/>
                <a:cs typeface="Times New Roman" panose="02020603050405020304" pitchFamily="18" charset="0"/>
              </a:rPr>
              <a:t> </a:t>
            </a:r>
            <a:r>
              <a:rPr lang="en-US" sz="1400" dirty="0">
                <a:effectLst/>
                <a:latin typeface="Cambria" panose="02040503050406030204" pitchFamily="18" charset="0"/>
                <a:ea typeface="Cambria" panose="02040503050406030204" pitchFamily="18" charset="0"/>
                <a:cs typeface="Times New Roman" panose="02020603050405020304" pitchFamily="18" charset="0"/>
              </a:rPr>
              <a:t>We’re asking colleges to identify students most in need so that they can tailor their support. We provided more flexibility with funding for programs and services that advance equity. </a:t>
            </a:r>
          </a:p>
          <a:p>
            <a:pPr marL="0" marR="0">
              <a:spcBef>
                <a:spcPts val="0"/>
              </a:spcBef>
              <a:spcAft>
                <a:spcPts val="0"/>
              </a:spcAft>
            </a:pPr>
            <a:r>
              <a:rPr lang="en-US" sz="1200" b="1" dirty="0">
                <a:solidFill>
                  <a:srgbClr val="244061"/>
                </a:solidFill>
                <a:effectLst/>
                <a:latin typeface="Cambria" panose="02040503050406030204" pitchFamily="18" charset="0"/>
                <a:ea typeface="Cambria" panose="02040503050406030204" pitchFamily="18" charset="0"/>
                <a:cs typeface="Times New Roman" panose="02020603050405020304" pitchFamily="18" charset="0"/>
              </a:rPr>
              <a:t>CLOSE REGIONAL ACHIEVEMENT GAPS</a:t>
            </a:r>
            <a:r>
              <a:rPr lang="en-US" sz="1200" dirty="0">
                <a:solidFill>
                  <a:srgbClr val="244061"/>
                </a:solidFill>
                <a:effectLst/>
                <a:latin typeface="Cambria" panose="02040503050406030204" pitchFamily="18" charset="0"/>
                <a:ea typeface="Cambria" panose="02040503050406030204" pitchFamily="18" charset="0"/>
                <a:cs typeface="Times New Roman" panose="02020603050405020304" pitchFamily="18" charset="0"/>
              </a:rPr>
              <a:t> </a:t>
            </a:r>
            <a:r>
              <a:rPr lang="en-US" sz="1200" dirty="0">
                <a:effectLst/>
                <a:latin typeface="Cambria" panose="02040503050406030204" pitchFamily="18" charset="0"/>
                <a:ea typeface="Cambria" panose="02040503050406030204" pitchFamily="18" charset="0"/>
                <a:cs typeface="Times New Roman" panose="02020603050405020304" pitchFamily="18" charset="0"/>
              </a:rPr>
              <a:t>Nearly half of our students have tuition covered by the California College Promise grant. We’re working with the legislature to increase financial aid and its flexibility so that students can cover other important college expenses like rent, food, and books.</a:t>
            </a:r>
            <a:endParaRPr lang="en-US" sz="1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3C59BDF5-05C2-4D6E-8F29-72E2BE30F45C}"/>
              </a:ext>
              <a:ext uri="{C183D7F6-B498-43B3-948B-1728B52AA6E4}">
                <adec:decorative xmlns:adec="http://schemas.microsoft.com/office/drawing/2017/decorative" val="1"/>
              </a:ext>
            </a:extLst>
          </p:cNvPr>
          <p:cNvSpPr txBox="1"/>
          <p:nvPr/>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26</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1408141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3E1C15-0084-9531-02A6-6D9DD447F4DC}"/>
              </a:ext>
            </a:extLst>
          </p:cNvPr>
          <p:cNvSpPr>
            <a:spLocks noGrp="1"/>
          </p:cNvSpPr>
          <p:nvPr>
            <p:ph type="title" idx="4294967295"/>
          </p:nvPr>
        </p:nvSpPr>
        <p:spPr>
          <a:xfrm>
            <a:off x="0" y="9571"/>
            <a:ext cx="12192000" cy="1006429"/>
          </a:xfrm>
        </p:spPr>
        <p:txBody>
          <a:bodyPr vert="horz" lIns="457200" tIns="457200" rIns="457200" bIns="45720" rtlCol="0" anchor="b" anchorCtr="0">
            <a:spAutoFit/>
          </a:bodyPr>
          <a:lstStyle/>
          <a:p>
            <a:r>
              <a:rPr lang="en-US" sz="3600" dirty="0"/>
              <a:t>Goals and Activities SWP Employer Engagement Goals</a:t>
            </a:r>
          </a:p>
        </p:txBody>
      </p:sp>
      <p:sp>
        <p:nvSpPr>
          <p:cNvPr id="7" name="TextBox 6">
            <a:extLst>
              <a:ext uri="{FF2B5EF4-FFF2-40B4-BE49-F238E27FC236}">
                <a16:creationId xmlns:a16="http://schemas.microsoft.com/office/drawing/2014/main" id="{E855BFF0-AE8D-084F-5CFF-239DE0F9940C}"/>
              </a:ext>
            </a:extLst>
          </p:cNvPr>
          <p:cNvSpPr txBox="1"/>
          <p:nvPr/>
        </p:nvSpPr>
        <p:spPr>
          <a:xfrm>
            <a:off x="1758315" y="1827964"/>
            <a:ext cx="8675370" cy="1107996"/>
          </a:xfrm>
          <a:prstGeom prst="rect">
            <a:avLst/>
          </a:prstGeom>
          <a:noFill/>
        </p:spPr>
        <p:txBody>
          <a:bodyPr wrap="square">
            <a:spAutoFit/>
          </a:bodyPr>
          <a:lstStyle/>
          <a:p>
            <a:pPr marL="0" marR="0">
              <a:spcBef>
                <a:spcPts val="0"/>
              </a:spcBef>
              <a:spcAft>
                <a:spcPts val="1200"/>
              </a:spcAft>
            </a:pPr>
            <a:r>
              <a:rPr lang="en-US" sz="1400" b="1" dirty="0">
                <a:solidFill>
                  <a:srgbClr val="1F497D"/>
                </a:solidFill>
                <a:effectLst/>
                <a:latin typeface="Cambria" panose="02040503050406030204" pitchFamily="18" charset="0"/>
                <a:ea typeface="Cambria" panose="02040503050406030204" pitchFamily="18" charset="0"/>
                <a:cs typeface="Times New Roman" panose="02020603050405020304" pitchFamily="18" charset="0"/>
              </a:rPr>
              <a:t>SWP Employer Engagement Goals</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400050" marR="0" indent="-400050">
              <a:spcBef>
                <a:spcPts val="0"/>
              </a:spcBef>
              <a:spcAft>
                <a:spcPts val="0"/>
              </a:spcAft>
              <a:buFont typeface="+mj-lt"/>
              <a:buAutoNum type="romanUcPeriod"/>
            </a:pPr>
            <a:r>
              <a:rPr lang="en-US" sz="14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The expansion of work-based learning for all students in the program of study</a:t>
            </a:r>
            <a:endParaRPr lang="en-US" sz="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p>
            <a:pPr marL="400050" marR="0" indent="-400050">
              <a:spcBef>
                <a:spcPts val="0"/>
              </a:spcBef>
              <a:spcAft>
                <a:spcPts val="0"/>
              </a:spcAft>
              <a:buFont typeface="+mj-lt"/>
              <a:buAutoNum type="romanUcPeriod"/>
            </a:pPr>
            <a:r>
              <a:rPr lang="en-US" sz="14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The increase of student employment outcomes</a:t>
            </a:r>
            <a:endParaRPr lang="en-US" sz="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p>
            <a:pPr marL="400050" marR="0" indent="-400050">
              <a:spcBef>
                <a:spcPts val="0"/>
              </a:spcBef>
              <a:spcAft>
                <a:spcPts val="0"/>
              </a:spcAft>
              <a:buFont typeface="+mj-lt"/>
              <a:buAutoNum type="romanUcPeriod"/>
            </a:pPr>
            <a:r>
              <a:rPr lang="en-US" sz="14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The responsiveness of activity goal to the training needs </a:t>
            </a:r>
            <a:r>
              <a:rPr lang="en-US" sz="140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of employers</a:t>
            </a:r>
            <a:endParaRPr lang="en-US" sz="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5843B73E-58AB-49F1-A1B5-3073BCA5D955}"/>
              </a:ext>
              <a:ext uri="{C183D7F6-B498-43B3-948B-1728B52AA6E4}">
                <adec:decorative xmlns:adec="http://schemas.microsoft.com/office/drawing/2017/decorative" val="1"/>
              </a:ext>
            </a:extLst>
          </p:cNvPr>
          <p:cNvSpPr txBox="1"/>
          <p:nvPr/>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27</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34152963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9AF1D518-430E-2F2D-51AC-0FD73218983A}"/>
              </a:ext>
            </a:extLst>
          </p:cNvPr>
          <p:cNvSpPr txBox="1">
            <a:spLocks noGrp="1"/>
          </p:cNvSpPr>
          <p:nvPr>
            <p:ph type="title" idx="4294967295"/>
          </p:nvPr>
        </p:nvSpPr>
        <p:spPr>
          <a:xfrm>
            <a:off x="0" y="-147436"/>
            <a:ext cx="12192000" cy="1117229"/>
          </a:xfrm>
          <a:prstGeom prst="rect">
            <a:avLst/>
          </a:prstGeom>
          <a:noFill/>
          <a:ln>
            <a:noFill/>
            <a:prstDash/>
          </a:ln>
          <a:effectLst/>
        </p:spPr>
        <p:txBody>
          <a:bodyPr rot="0" spcFirstLastPara="0" vertOverflow="overflow" horzOverflow="overflow" vert="horz" wrap="square" lIns="457200" tIns="457200" rIns="457200" bIns="45720" numCol="1" spcCol="0" rtlCol="0" fromWordArt="0" anchor="b" anchorCtr="0" forceAA="0" compatLnSpc="1">
            <a:prstTxWarp prst="textNoShape">
              <a:avLst/>
            </a:prstTxWarp>
            <a:spAutoFit/>
          </a:bodyPr>
          <a:lstStyle>
            <a:lvl1pPr algn="l" defTabSz="914400" rtl="0" eaLnBrk="1" latinLnBrk="0" hangingPunct="1">
              <a:lnSpc>
                <a:spcPct val="90000"/>
              </a:lnSpc>
              <a:spcBef>
                <a:spcPct val="0"/>
              </a:spcBef>
              <a:buNone/>
              <a:defRPr sz="4400" kern="1200">
                <a:ln>
                  <a:noFill/>
                </a:ln>
                <a:solidFill>
                  <a:srgbClr val="002F6D"/>
                </a:solidFill>
                <a:latin typeface="Source Sans Pro" panose="020B0503030403020204" pitchFamily="34" charset="0"/>
                <a:ea typeface="Source Sans Pro" panose="020B0503030403020204" pitchFamily="34" charset="0"/>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2F6D"/>
                </a:solidFill>
                <a:effectLst/>
                <a:uLnTx/>
                <a:uFillTx/>
                <a:latin typeface="Source Sans Pro" panose="020B0503030403020204" pitchFamily="34" charset="0"/>
                <a:ea typeface="Source Sans Pro" panose="020B0503030403020204" pitchFamily="34" charset="0"/>
                <a:cs typeface="+mj-cs"/>
              </a:rPr>
              <a:t>Example</a:t>
            </a:r>
          </a:p>
        </p:txBody>
      </p:sp>
      <p:graphicFrame>
        <p:nvGraphicFramePr>
          <p:cNvPr id="5" name="Table 4">
            <a:extLst>
              <a:ext uri="{FF2B5EF4-FFF2-40B4-BE49-F238E27FC236}">
                <a16:creationId xmlns:a16="http://schemas.microsoft.com/office/drawing/2014/main" id="{7B69B57D-9034-1162-0B80-2D12682C9CEE}"/>
              </a:ext>
            </a:extLst>
          </p:cNvPr>
          <p:cNvGraphicFramePr>
            <a:graphicFrameLocks noGrp="1"/>
          </p:cNvGraphicFramePr>
          <p:nvPr>
            <p:extLst>
              <p:ext uri="{D42A27DB-BD31-4B8C-83A1-F6EECF244321}">
                <p14:modId xmlns:p14="http://schemas.microsoft.com/office/powerpoint/2010/main" val="4092790559"/>
              </p:ext>
            </p:extLst>
          </p:nvPr>
        </p:nvGraphicFramePr>
        <p:xfrm>
          <a:off x="381000" y="969793"/>
          <a:ext cx="11430000" cy="4859507"/>
        </p:xfrm>
        <a:graphic>
          <a:graphicData uri="http://schemas.openxmlformats.org/drawingml/2006/table">
            <a:tbl>
              <a:tblPr firstRow="1" firstCol="1" bandRow="1"/>
              <a:tblGrid>
                <a:gridCol w="453518">
                  <a:extLst>
                    <a:ext uri="{9D8B030D-6E8A-4147-A177-3AD203B41FA5}">
                      <a16:colId xmlns:a16="http://schemas.microsoft.com/office/drawing/2014/main" val="3789871552"/>
                    </a:ext>
                  </a:extLst>
                </a:gridCol>
                <a:gridCol w="2518282">
                  <a:extLst>
                    <a:ext uri="{9D8B030D-6E8A-4147-A177-3AD203B41FA5}">
                      <a16:colId xmlns:a16="http://schemas.microsoft.com/office/drawing/2014/main" val="4079172256"/>
                    </a:ext>
                  </a:extLst>
                </a:gridCol>
                <a:gridCol w="4089400">
                  <a:extLst>
                    <a:ext uri="{9D8B030D-6E8A-4147-A177-3AD203B41FA5}">
                      <a16:colId xmlns:a16="http://schemas.microsoft.com/office/drawing/2014/main" val="4230684662"/>
                    </a:ext>
                  </a:extLst>
                </a:gridCol>
                <a:gridCol w="4368800">
                  <a:extLst>
                    <a:ext uri="{9D8B030D-6E8A-4147-A177-3AD203B41FA5}">
                      <a16:colId xmlns:a16="http://schemas.microsoft.com/office/drawing/2014/main" val="876983990"/>
                    </a:ext>
                  </a:extLst>
                </a:gridCol>
              </a:tblGrid>
              <a:tr h="1060432">
                <a:tc>
                  <a:txBody>
                    <a:bodyPr/>
                    <a:lstStyle/>
                    <a:p>
                      <a:pPr marL="0" marR="0" algn="ctr">
                        <a:lnSpc>
                          <a:spcPct val="107000"/>
                        </a:lnSpc>
                        <a:spcBef>
                          <a:spcPts val="0"/>
                        </a:spcBef>
                        <a:spcAft>
                          <a:spcPts val="0"/>
                        </a:spcAft>
                      </a:pPr>
                      <a:r>
                        <a:rPr lang="en-US" sz="1800" b="1" kern="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p>
                  </a:txBody>
                  <a:tcPr marL="56734" marR="567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marL="0" marR="0" algn="ctr">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Continuous Program Improvement Goals</a:t>
                      </a:r>
                      <a:endPar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0218" marR="60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Activities that Meet Requirements</a:t>
                      </a:r>
                      <a:endPar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0218" marR="60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Continuous Program Improvement Goals:  SMART</a:t>
                      </a:r>
                      <a:endPar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Specific:  Target a specific area for improvement</a:t>
                      </a: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Measurable:  Quantify.  List an indicator(s) of progress.</a:t>
                      </a: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Agreed Upon:  Specify who will do it.</a:t>
                      </a: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Realistic: Is this scalable given available resources?</a:t>
                      </a:r>
                    </a:p>
                    <a:p>
                      <a:pPr marL="0" marR="0">
                        <a:spcBef>
                          <a:spcPts val="0"/>
                        </a:spcBef>
                        <a:spcAft>
                          <a:spcPts val="0"/>
                        </a:spcAft>
                      </a:pPr>
                      <a:r>
                        <a:rPr lang="en-US" sz="11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Time-related:  What results can be achieved in FY23?</a:t>
                      </a:r>
                    </a:p>
                  </a:txBody>
                  <a:tcPr marL="60218" marR="60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462063"/>
                  </a:ext>
                </a:extLst>
              </a:tr>
              <a:tr h="3799075">
                <a:tc>
                  <a:txBody>
                    <a:bodyPr/>
                    <a:lstStyle/>
                    <a:p>
                      <a:pPr marL="0" marR="0" algn="ctr">
                        <a:lnSpc>
                          <a:spcPct val="107000"/>
                        </a:lnSpc>
                        <a:spcBef>
                          <a:spcPts val="0"/>
                        </a:spcBef>
                        <a:spcAft>
                          <a:spcPts val="0"/>
                        </a:spcAft>
                      </a:pPr>
                      <a:r>
                        <a:rPr lang="en-US" sz="1800" b="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6734" marR="56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marL="0" marR="0">
                        <a:lnSpc>
                          <a:spcPct val="107000"/>
                        </a:lnSpc>
                        <a:spcBef>
                          <a:spcPts val="0"/>
                        </a:spcBef>
                        <a:spcAft>
                          <a:spcPts val="0"/>
                        </a:spcAft>
                      </a:pPr>
                      <a:r>
                        <a:rPr lang="en-US" sz="105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Provide activities to prepare special populations including economically disadvantaged students enrolled in CTE programs, for high-skill, high-wage, or high-demand occupations that will lead to self-sufficiency.</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734" marR="56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1200"/>
                        </a:spcAft>
                      </a:pPr>
                      <a:r>
                        <a:rPr lang="en-US" sz="105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9.1 Developed and continue to adjust an 18 unit CAD Certificate to appeal to special population students (particularly working adults) looking for a quick completion option. This sequence of classes was converted in 2020-2021 to 100% online in order to increase access for working adults and special populations (</a:t>
                      </a:r>
                      <a:r>
                        <a:rPr lang="en-US" sz="105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ie</a:t>
                      </a:r>
                      <a:r>
                        <a:rPr lang="en-US" sz="105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students with disabilities) for CVC/OE[ grant. </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200"/>
                        </a:spcAft>
                      </a:pPr>
                      <a:r>
                        <a:rPr lang="en-US" sz="105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9.2 Developed a 4.5 unit Sustainable Development Certificate of Specialization to appeal to working professionals and special populations looking for a pathway to prepare for LED Green Associate accreditation (a high-demand industry credential). These classes are now taught entirely online to facilitate special population student access.</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200"/>
                        </a:spcAft>
                      </a:pPr>
                      <a:r>
                        <a:rPr lang="en-US" sz="105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9.3 Developed an 18.5 unit Sustainable Development Certificate of Achievement to appeal to both working professionals and special populations (particularly veterans) as pathway into the Green Building profession (a </a:t>
                      </a:r>
                      <a:r>
                        <a:rPr lang="en-US" sz="105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high­skill</a:t>
                      </a:r>
                      <a:r>
                        <a:rPr lang="en-US" sz="105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high-demand emerging industry). Efforts will be made in 2022-23 to evolve this certificate to more directly align with SoCal industry employment needs.</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734" marR="56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5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Department Chair and FT Interior Design instructor to continue intensive student advising efforts. Measurable indicators could be potential improvement to all 3 Core Indicator, but in particular 1P1: Postsecondary Retention and Placement due to more focused efforts in advising and mentoring special populations and economically disadvantaged students so that they have less barriers to pursuing internship opportunities and degree/certificate completion.</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734" marR="56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8790388"/>
                  </a:ext>
                </a:extLst>
              </a:tr>
            </a:tbl>
          </a:graphicData>
        </a:graphic>
      </p:graphicFrame>
      <p:sp>
        <p:nvSpPr>
          <p:cNvPr id="4" name="TextBox 3">
            <a:extLst>
              <a:ext uri="{FF2B5EF4-FFF2-40B4-BE49-F238E27FC236}">
                <a16:creationId xmlns:a16="http://schemas.microsoft.com/office/drawing/2014/main" id="{747FE199-B258-4F3B-ABDE-6A49BCE5B540}"/>
              </a:ext>
              <a:ext uri="{C183D7F6-B498-43B3-948B-1728B52AA6E4}">
                <adec:decorative xmlns:adec="http://schemas.microsoft.com/office/drawing/2017/decorative" val="1"/>
              </a:ext>
            </a:extLst>
          </p:cNvPr>
          <p:cNvSpPr txBox="1"/>
          <p:nvPr/>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28</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18776526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D69C708-69A7-B3C0-3CA2-A1EE453A5BFF}"/>
              </a:ext>
            </a:extLst>
          </p:cNvPr>
          <p:cNvSpPr>
            <a:spLocks noGrp="1"/>
          </p:cNvSpPr>
          <p:nvPr>
            <p:ph type="title" idx="4294967295"/>
          </p:nvPr>
        </p:nvSpPr>
        <p:spPr>
          <a:xfrm>
            <a:off x="0" y="-147436"/>
            <a:ext cx="12192000" cy="1117229"/>
          </a:xfrm>
        </p:spPr>
        <p:txBody>
          <a:bodyPr vert="horz" lIns="457200" tIns="457200" rIns="457200" bIns="45720" rtlCol="0" anchor="b" anchorCtr="0">
            <a:spAutoFit/>
          </a:bodyPr>
          <a:lstStyle/>
          <a:p>
            <a:r>
              <a:rPr lang="en-US" dirty="0"/>
              <a:t>Section 2 and 3 Example</a:t>
            </a:r>
          </a:p>
        </p:txBody>
      </p:sp>
      <p:sp>
        <p:nvSpPr>
          <p:cNvPr id="9" name="TextBox 8">
            <a:extLst>
              <a:ext uri="{FF2B5EF4-FFF2-40B4-BE49-F238E27FC236}">
                <a16:creationId xmlns:a16="http://schemas.microsoft.com/office/drawing/2014/main" id="{61074BA4-C477-4C21-B4E4-7792F3E319C1}"/>
              </a:ext>
            </a:extLst>
          </p:cNvPr>
          <p:cNvSpPr txBox="1"/>
          <p:nvPr/>
        </p:nvSpPr>
        <p:spPr>
          <a:xfrm>
            <a:off x="2273297" y="1055914"/>
            <a:ext cx="8986837" cy="1132874"/>
          </a:xfrm>
          <a:prstGeom prst="rect">
            <a:avLst/>
          </a:prstGeom>
          <a:solidFill>
            <a:srgbClr val="FFCC00"/>
          </a:solidFill>
          <a:ln>
            <a:solidFill>
              <a:srgbClr val="000000"/>
            </a:solidFill>
          </a:ln>
        </p:spPr>
        <p:txBody>
          <a:bodyPr wrap="square" rtlCol="0">
            <a:spAutoFit/>
          </a:bodyPr>
          <a:lstStyle/>
          <a:p>
            <a:pPr>
              <a:lnSpc>
                <a:spcPct val="107000"/>
              </a:lnSpc>
            </a:pPr>
            <a:r>
              <a:rPr lang="en-US" sz="1600" b="1" dirty="0">
                <a:solidFill>
                  <a:srgbClr val="000000"/>
                </a:solidFill>
                <a:latin typeface="Cambria" panose="02040503050406030204" pitchFamily="18" charset="0"/>
                <a:ea typeface="Cambria" panose="02040503050406030204" pitchFamily="18" charset="0"/>
                <a:cs typeface="Times New Roman" panose="02020603050405020304" pitchFamily="18" charset="0"/>
              </a:rPr>
              <a:t>SECTION TWO:  PROGRAM IMPROVEMENT GOALS:  Provide a ranking of the activity requests/goals made in Section One in this section and be sure to address the relevant core indicator and Vision for Success Goals with measurable outcomes.  What is the cost and what type of resources will be required.</a:t>
            </a:r>
          </a:p>
        </p:txBody>
      </p:sp>
      <p:graphicFrame>
        <p:nvGraphicFramePr>
          <p:cNvPr id="6" name="Table 5">
            <a:extLst>
              <a:ext uri="{FF2B5EF4-FFF2-40B4-BE49-F238E27FC236}">
                <a16:creationId xmlns:a16="http://schemas.microsoft.com/office/drawing/2014/main" id="{B6B83278-654A-A822-7F0A-6330B50084E6}"/>
              </a:ext>
            </a:extLst>
          </p:cNvPr>
          <p:cNvGraphicFramePr>
            <a:graphicFrameLocks noGrp="1"/>
          </p:cNvGraphicFramePr>
          <p:nvPr>
            <p:extLst>
              <p:ext uri="{D42A27DB-BD31-4B8C-83A1-F6EECF244321}">
                <p14:modId xmlns:p14="http://schemas.microsoft.com/office/powerpoint/2010/main" val="1375986412"/>
              </p:ext>
            </p:extLst>
          </p:nvPr>
        </p:nvGraphicFramePr>
        <p:xfrm>
          <a:off x="2285998" y="2188788"/>
          <a:ext cx="8986837" cy="1708722"/>
        </p:xfrm>
        <a:graphic>
          <a:graphicData uri="http://schemas.openxmlformats.org/drawingml/2006/table">
            <a:tbl>
              <a:tblPr firstRow="1" firstCol="1" bandRow="1"/>
              <a:tblGrid>
                <a:gridCol w="580159">
                  <a:extLst>
                    <a:ext uri="{9D8B030D-6E8A-4147-A177-3AD203B41FA5}">
                      <a16:colId xmlns:a16="http://schemas.microsoft.com/office/drawing/2014/main" val="1443818906"/>
                    </a:ext>
                  </a:extLst>
                </a:gridCol>
                <a:gridCol w="1661093">
                  <a:extLst>
                    <a:ext uri="{9D8B030D-6E8A-4147-A177-3AD203B41FA5}">
                      <a16:colId xmlns:a16="http://schemas.microsoft.com/office/drawing/2014/main" val="1783680077"/>
                    </a:ext>
                  </a:extLst>
                </a:gridCol>
                <a:gridCol w="1932980">
                  <a:extLst>
                    <a:ext uri="{9D8B030D-6E8A-4147-A177-3AD203B41FA5}">
                      <a16:colId xmlns:a16="http://schemas.microsoft.com/office/drawing/2014/main" val="2428502992"/>
                    </a:ext>
                  </a:extLst>
                </a:gridCol>
                <a:gridCol w="1788106">
                  <a:extLst>
                    <a:ext uri="{9D8B030D-6E8A-4147-A177-3AD203B41FA5}">
                      <a16:colId xmlns:a16="http://schemas.microsoft.com/office/drawing/2014/main" val="3028535606"/>
                    </a:ext>
                  </a:extLst>
                </a:gridCol>
                <a:gridCol w="1383252">
                  <a:extLst>
                    <a:ext uri="{9D8B030D-6E8A-4147-A177-3AD203B41FA5}">
                      <a16:colId xmlns:a16="http://schemas.microsoft.com/office/drawing/2014/main" val="3440789042"/>
                    </a:ext>
                  </a:extLst>
                </a:gridCol>
                <a:gridCol w="1641247">
                  <a:extLst>
                    <a:ext uri="{9D8B030D-6E8A-4147-A177-3AD203B41FA5}">
                      <a16:colId xmlns:a16="http://schemas.microsoft.com/office/drawing/2014/main" val="2282774525"/>
                    </a:ext>
                  </a:extLst>
                </a:gridCol>
              </a:tblGrid>
              <a:tr h="0">
                <a:tc>
                  <a:txBody>
                    <a:bodyPr/>
                    <a:lstStyle/>
                    <a:p>
                      <a:pPr marL="0" marR="0" algn="ctr">
                        <a:lnSpc>
                          <a:spcPct val="107000"/>
                        </a:lnSpc>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Rank</a:t>
                      </a:r>
                      <a:endParaRPr lang="en-US" sz="1100" b="1" cap="none" spc="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marL="0" marR="0" algn="ctr">
                        <a:lnSpc>
                          <a:spcPct val="107000"/>
                        </a:lnSpc>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Activity Goals</a:t>
                      </a:r>
                      <a:endParaRPr lang="en-US" sz="1100" b="1" cap="none" spc="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Which Core Indicator (s) and Vision for Success Goals will this activity improve?</a:t>
                      </a:r>
                      <a:endParaRPr lang="en-US" sz="1100" b="1" cap="none" spc="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cap="none" spc="0" dirty="0" err="1">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Measureable</a:t>
                      </a: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Outcomes</a:t>
                      </a:r>
                      <a:endParaRPr lang="en-US" sz="1100" b="1" cap="none" spc="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Cost ($)</a:t>
                      </a:r>
                      <a:endParaRPr lang="en-US" sz="1100" b="1" cap="none" spc="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Required Resources (Human and Physical)</a:t>
                      </a:r>
                      <a:endParaRPr lang="en-US" sz="1100" b="1" cap="none" spc="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0630572"/>
                  </a:ext>
                </a:extLst>
              </a:tr>
              <a:tr h="0">
                <a:tc>
                  <a:txBody>
                    <a:bodyPr/>
                    <a:lstStyle/>
                    <a:p>
                      <a:pPr marL="0" marR="0" algn="ctr">
                        <a:lnSpc>
                          <a:spcPct val="107000"/>
                        </a:lnSpc>
                        <a:spcBef>
                          <a:spcPts val="0"/>
                        </a:spcBef>
                        <a:spcAft>
                          <a:spcPts val="0"/>
                        </a:spcAft>
                      </a:pPr>
                      <a:r>
                        <a:rPr lang="en-US" sz="14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1</a:t>
                      </a:r>
                      <a:endParaRPr lang="en-US" sz="1100" b="1" cap="none" spc="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marL="0" marR="0">
                        <a:lnSpc>
                          <a:spcPct val="107000"/>
                        </a:lnSpc>
                        <a:spcBef>
                          <a:spcPts val="0"/>
                        </a:spcBef>
                        <a:spcAft>
                          <a:spcPts val="0"/>
                        </a:spcAft>
                      </a:pPr>
                      <a:r>
                        <a:rPr lang="en-US" sz="10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Improve participation &amp; completion for economically disadvantaged &amp; nontraditional students</a:t>
                      </a:r>
                      <a:endParaRPr lang="en-US" sz="1100" b="1" cap="none" spc="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Progress with Program Improvement Goals 6 &amp; 9 through focused advising &amp; mentoring for students.</a:t>
                      </a:r>
                      <a:endParaRPr lang="en-US" sz="1100" b="1" cap="none" spc="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Improvement to all 3 Core Indicators</a:t>
                      </a:r>
                      <a:endParaRPr lang="en-US" sz="1100" b="1" cap="none" spc="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$9,500</a:t>
                      </a:r>
                      <a:endParaRPr lang="en-US" sz="1100" b="1" cap="none" spc="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Continued Perkins support for student advising</a:t>
                      </a:r>
                      <a:endParaRPr lang="en-US" sz="1100" b="1" cap="none" spc="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0466239"/>
                  </a:ext>
                </a:extLst>
              </a:tr>
            </a:tbl>
          </a:graphicData>
        </a:graphic>
      </p:graphicFrame>
      <p:sp>
        <p:nvSpPr>
          <p:cNvPr id="10" name="TextBox 9">
            <a:extLst>
              <a:ext uri="{FF2B5EF4-FFF2-40B4-BE49-F238E27FC236}">
                <a16:creationId xmlns:a16="http://schemas.microsoft.com/office/drawing/2014/main" id="{6C96F974-503A-410E-976B-08E10A1224DE}"/>
              </a:ext>
            </a:extLst>
          </p:cNvPr>
          <p:cNvSpPr txBox="1"/>
          <p:nvPr/>
        </p:nvSpPr>
        <p:spPr>
          <a:xfrm>
            <a:off x="2260595" y="3980823"/>
            <a:ext cx="8986837" cy="869405"/>
          </a:xfrm>
          <a:prstGeom prst="rect">
            <a:avLst/>
          </a:prstGeom>
          <a:solidFill>
            <a:srgbClr val="FFCC00"/>
          </a:solidFill>
          <a:ln>
            <a:solidFill>
              <a:srgbClr val="000000"/>
            </a:solidFill>
          </a:ln>
        </p:spPr>
        <p:txBody>
          <a:bodyPr wrap="square" rtlCol="0">
            <a:spAutoFit/>
          </a:bodyPr>
          <a:lstStyle/>
          <a:p>
            <a:pPr>
              <a:lnSpc>
                <a:spcPct val="107000"/>
              </a:lnSpc>
            </a:pPr>
            <a:r>
              <a:rPr lang="en-US" sz="1600" b="1" dirty="0">
                <a:solidFill>
                  <a:srgbClr val="000000"/>
                </a:solidFill>
                <a:latin typeface="Cambria" panose="02040503050406030204" pitchFamily="18" charset="0"/>
                <a:ea typeface="Cambria" panose="02040503050406030204" pitchFamily="18" charset="0"/>
                <a:cs typeface="Times New Roman" panose="02020603050405020304" pitchFamily="18" charset="0"/>
              </a:rPr>
              <a:t>SECTION THREE:  EMPLOYER ENGAGEMENT.  Using the ranking for funded activity goals as listed in Section Two, please address how the activity goal(s) will improve Employer Engagement.</a:t>
            </a:r>
            <a:endParaRPr lang="en-US" sz="1100" b="1"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2CF40108-9C02-F374-3F20-6753DBFB2A49}"/>
              </a:ext>
            </a:extLst>
          </p:cNvPr>
          <p:cNvGraphicFramePr>
            <a:graphicFrameLocks noGrp="1"/>
          </p:cNvGraphicFramePr>
          <p:nvPr>
            <p:extLst>
              <p:ext uri="{D42A27DB-BD31-4B8C-83A1-F6EECF244321}">
                <p14:modId xmlns:p14="http://schemas.microsoft.com/office/powerpoint/2010/main" val="3558760856"/>
              </p:ext>
            </p:extLst>
          </p:nvPr>
        </p:nvGraphicFramePr>
        <p:xfrm>
          <a:off x="2273295" y="4860053"/>
          <a:ext cx="8986838" cy="1733106"/>
        </p:xfrm>
        <a:graphic>
          <a:graphicData uri="http://schemas.openxmlformats.org/drawingml/2006/table">
            <a:tbl>
              <a:tblPr firstRow="1" firstCol="1" bandRow="1"/>
              <a:tblGrid>
                <a:gridCol w="709489">
                  <a:extLst>
                    <a:ext uri="{9D8B030D-6E8A-4147-A177-3AD203B41FA5}">
                      <a16:colId xmlns:a16="http://schemas.microsoft.com/office/drawing/2014/main" val="1678016274"/>
                    </a:ext>
                  </a:extLst>
                </a:gridCol>
                <a:gridCol w="5252850">
                  <a:extLst>
                    <a:ext uri="{9D8B030D-6E8A-4147-A177-3AD203B41FA5}">
                      <a16:colId xmlns:a16="http://schemas.microsoft.com/office/drawing/2014/main" val="3744229603"/>
                    </a:ext>
                  </a:extLst>
                </a:gridCol>
                <a:gridCol w="3024499">
                  <a:extLst>
                    <a:ext uri="{9D8B030D-6E8A-4147-A177-3AD203B41FA5}">
                      <a16:colId xmlns:a16="http://schemas.microsoft.com/office/drawing/2014/main" val="3721379565"/>
                    </a:ext>
                  </a:extLst>
                </a:gridCol>
              </a:tblGrid>
              <a:tr h="0">
                <a:tc>
                  <a:txBody>
                    <a:bodyPr/>
                    <a:lstStyle/>
                    <a:p>
                      <a:pPr marL="0" marR="0" algn="ctr">
                        <a:lnSpc>
                          <a:spcPct val="107000"/>
                        </a:lnSpc>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Rank</a:t>
                      </a:r>
                      <a:endParaRPr lang="en-US" sz="1100" b="1" cap="none" spc="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marL="0" marR="0" algn="ctr">
                        <a:lnSpc>
                          <a:spcPct val="107000"/>
                        </a:lnSpc>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Activity Goals</a:t>
                      </a:r>
                      <a:endParaRPr lang="en-US" sz="1100" b="1" cap="none" spc="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Which Employer Engagement Goals will this activity improve?</a:t>
                      </a:r>
                      <a:endParaRPr lang="en-US" sz="1100" b="1" cap="none" spc="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5072450"/>
                  </a:ext>
                </a:extLst>
              </a:tr>
              <a:tr h="0">
                <a:tc>
                  <a:txBody>
                    <a:bodyPr/>
                    <a:lstStyle/>
                    <a:p>
                      <a:pPr marL="0" marR="0" algn="ctr">
                        <a:lnSpc>
                          <a:spcPct val="107000"/>
                        </a:lnSpc>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1</a:t>
                      </a:r>
                      <a:endParaRPr lang="en-US" sz="1100" b="1" cap="none" spc="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marL="0" marR="0">
                        <a:lnSpc>
                          <a:spcPct val="107000"/>
                        </a:lnSpc>
                        <a:spcBef>
                          <a:spcPts val="0"/>
                        </a:spcBef>
                        <a:spcAft>
                          <a:spcPts val="0"/>
                        </a:spcAft>
                      </a:pPr>
                      <a:r>
                        <a:rPr lang="en-US" sz="1000" b="1" cap="none" spc="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Improve participation &amp; completion for economically disadvantaged and non-traditional students</a:t>
                      </a:r>
                      <a:endParaRPr lang="en-US" sz="1100" b="1" cap="none" spc="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II. The increase of student employment outcomes</a:t>
                      </a:r>
                      <a:endParaRPr lang="en-US" sz="1100" b="1" cap="none" spc="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7139199"/>
                  </a:ext>
                </a:extLst>
              </a:tr>
              <a:tr h="0">
                <a:tc>
                  <a:txBody>
                    <a:bodyPr/>
                    <a:lstStyle/>
                    <a:p>
                      <a:pPr marL="0" marR="0" algn="ctr">
                        <a:lnSpc>
                          <a:spcPct val="107000"/>
                        </a:lnSpc>
                        <a:spcBef>
                          <a:spcPts val="0"/>
                        </a:spcBef>
                        <a:spcAft>
                          <a:spcPts val="0"/>
                        </a:spcAft>
                      </a:pPr>
                      <a:r>
                        <a:rPr lang="en-US" sz="14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2</a:t>
                      </a:r>
                      <a:endParaRPr lang="en-US" sz="1100" b="1" cap="none" spc="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marL="0" marR="0">
                        <a:lnSpc>
                          <a:spcPct val="107000"/>
                        </a:lnSpc>
                        <a:spcBef>
                          <a:spcPts val="0"/>
                        </a:spcBef>
                        <a:spcAft>
                          <a:spcPts val="0"/>
                        </a:spcAft>
                      </a:pPr>
                      <a:r>
                        <a:rPr lang="en-US" sz="10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Develop &amp; coordinate PBL internships for students which include both local industry engagement and international outreach elements</a:t>
                      </a:r>
                      <a:endParaRPr lang="en-US" sz="1100" b="1" cap="none" spc="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Cambria" panose="02040503050406030204" pitchFamily="18" charset="0"/>
                        <a:buAutoNum type="romanUcPeriod"/>
                      </a:pPr>
                      <a:r>
                        <a:rPr lang="en-US" sz="10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The expansion of work-based learning for all students in the program of study</a:t>
                      </a:r>
                      <a:endParaRPr lang="en-US" sz="1100" b="1" cap="none" spc="0" dirty="0">
                        <a:ln>
                          <a:noFill/>
                        </a:ln>
                        <a:solidFill>
                          <a:srgbClr val="000000"/>
                        </a:solidFill>
                        <a:effectLst/>
                        <a:latin typeface="Calibri" panose="020F0502020204030204" pitchFamily="34" charset="0"/>
                        <a:ea typeface="Cambria" panose="02040503050406030204" pitchFamily="18" charset="0"/>
                        <a:cs typeface="Times New Roman" panose="02020603050405020304" pitchFamily="18" charset="0"/>
                      </a:endParaRPr>
                    </a:p>
                    <a:p>
                      <a:pPr marL="342900" marR="0" lvl="0" indent="-342900">
                        <a:lnSpc>
                          <a:spcPct val="107000"/>
                        </a:lnSpc>
                        <a:spcBef>
                          <a:spcPts val="0"/>
                        </a:spcBef>
                        <a:spcAft>
                          <a:spcPts val="0"/>
                        </a:spcAft>
                        <a:buFont typeface="Cambria" panose="02040503050406030204" pitchFamily="18" charset="0"/>
                        <a:buAutoNum type="romanUcPeriod"/>
                      </a:pPr>
                      <a:r>
                        <a:rPr lang="en-US" sz="10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The increase of student employment outcomes</a:t>
                      </a:r>
                      <a:endParaRPr lang="en-US" sz="1100" b="1" cap="none" spc="0" dirty="0">
                        <a:ln>
                          <a:noFill/>
                        </a:ln>
                        <a:solidFill>
                          <a:srgbClr val="000000"/>
                        </a:solidFill>
                        <a:effectLst/>
                        <a:latin typeface="Calibri" panose="020F0502020204030204" pitchFamily="34" charset="0"/>
                        <a:ea typeface="Cambria" panose="02040503050406030204" pitchFamily="18" charset="0"/>
                        <a:cs typeface="Times New Roman" panose="02020603050405020304" pitchFamily="18" charset="0"/>
                      </a:endParaRPr>
                    </a:p>
                    <a:p>
                      <a:pPr marL="342900" marR="0" lvl="0" indent="-342900">
                        <a:lnSpc>
                          <a:spcPct val="107000"/>
                        </a:lnSpc>
                        <a:spcBef>
                          <a:spcPts val="0"/>
                        </a:spcBef>
                        <a:spcAft>
                          <a:spcPts val="0"/>
                        </a:spcAft>
                        <a:buFont typeface="Cambria" panose="02040503050406030204" pitchFamily="18" charset="0"/>
                        <a:buAutoNum type="romanUcPeriod"/>
                      </a:pPr>
                      <a:r>
                        <a:rPr lang="en-US" sz="1000" b="1" cap="none" spc="0" dirty="0">
                          <a:ln>
                            <a:noFill/>
                          </a:ln>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The responsiveness of activity goal to the training needs of employers</a:t>
                      </a:r>
                      <a:endParaRPr lang="en-US" sz="1100" b="1" cap="none" spc="0" dirty="0">
                        <a:ln>
                          <a:noFill/>
                        </a:ln>
                        <a:solidFill>
                          <a:srgbClr val="000000"/>
                        </a:solidFill>
                        <a:effectLst/>
                        <a:latin typeface="Calibri" panose="020F0502020204030204" pitchFamily="34"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2969535"/>
                  </a:ext>
                </a:extLst>
              </a:tr>
            </a:tbl>
          </a:graphicData>
        </a:graphic>
      </p:graphicFrame>
      <p:sp>
        <p:nvSpPr>
          <p:cNvPr id="7" name="TextBox 6">
            <a:extLst>
              <a:ext uri="{FF2B5EF4-FFF2-40B4-BE49-F238E27FC236}">
                <a16:creationId xmlns:a16="http://schemas.microsoft.com/office/drawing/2014/main" id="{4EBED4C3-4839-4F0C-9758-BFECBB012954}"/>
              </a:ext>
              <a:ext uri="{C183D7F6-B498-43B3-948B-1728B52AA6E4}">
                <adec:decorative xmlns:adec="http://schemas.microsoft.com/office/drawing/2017/decorative" val="1"/>
              </a:ext>
            </a:extLst>
          </p:cNvPr>
          <p:cNvSpPr txBox="1"/>
          <p:nvPr/>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29</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2327982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744" y="43005"/>
            <a:ext cx="5619359" cy="1117229"/>
          </a:xfrm>
        </p:spPr>
        <p:txBody>
          <a:bodyPr wrap="square">
            <a:spAutoFit/>
          </a:bodyPr>
          <a:lstStyle/>
          <a:p>
            <a:r>
              <a:rPr lang="en-US" dirty="0"/>
              <a:t>Perkins Distribution</a:t>
            </a:r>
          </a:p>
        </p:txBody>
      </p:sp>
      <p:sp>
        <p:nvSpPr>
          <p:cNvPr id="3" name="Content Placeholder 2"/>
          <p:cNvSpPr>
            <a:spLocks noGrp="1"/>
          </p:cNvSpPr>
          <p:nvPr>
            <p:ph idx="1"/>
          </p:nvPr>
        </p:nvSpPr>
        <p:spPr>
          <a:xfrm>
            <a:off x="-155449" y="1327382"/>
            <a:ext cx="8202169" cy="5517653"/>
          </a:xfrm>
        </p:spPr>
        <p:txBody>
          <a:bodyPr>
            <a:normAutofit/>
          </a:bodyPr>
          <a:lstStyle/>
          <a:p>
            <a:pPr>
              <a:lnSpc>
                <a:spcPct val="120000"/>
              </a:lnSpc>
              <a:buFont typeface="Wingdings" panose="05000000000000000000" pitchFamily="2" charset="2"/>
              <a:buChar char="v"/>
            </a:pPr>
            <a:r>
              <a:rPr lang="en-US" sz="2000" dirty="0"/>
              <a:t>Each year under the Perkins statute, Congress appropriates </a:t>
            </a:r>
            <a:r>
              <a:rPr lang="en-US" sz="2000" b="1" dirty="0"/>
              <a:t>approximately $1.2 billion dollars in State formula grant funds under Title I (Basic State Grants)</a:t>
            </a:r>
            <a:r>
              <a:rPr lang="en-US" sz="2000" dirty="0"/>
              <a:t> to develop more fully the academic knowledge and technical and employability skills of secondary and postsecondary education students who elect to enroll in career and technical education programs and programs of study.</a:t>
            </a:r>
          </a:p>
          <a:p>
            <a:pPr lvl="1">
              <a:lnSpc>
                <a:spcPct val="120000"/>
              </a:lnSpc>
            </a:pPr>
            <a:r>
              <a:rPr lang="en-US" sz="1800" dirty="0"/>
              <a:t>The Basic State Grants Program (Title I) are allotted to states through a formula based on populations in certain age groups and earning certain levels of per-capita income</a:t>
            </a:r>
          </a:p>
          <a:p>
            <a:pPr lvl="1">
              <a:lnSpc>
                <a:spcPct val="120000"/>
              </a:lnSpc>
            </a:pPr>
            <a:r>
              <a:rPr lang="en-US" sz="1800" dirty="0"/>
              <a:t>Allocation comes to CDE and CDE disburses the Community College’s share to the Chancellor’s Office</a:t>
            </a:r>
          </a:p>
          <a:p>
            <a:pPr lvl="2">
              <a:lnSpc>
                <a:spcPct val="120000"/>
              </a:lnSpc>
              <a:buFont typeface="Wingdings" panose="05000000000000000000" pitchFamily="2" charset="2"/>
              <a:buChar char="Ø"/>
            </a:pPr>
            <a:r>
              <a:rPr lang="en-US" sz="1800" dirty="0"/>
              <a:t>$139M to California</a:t>
            </a:r>
          </a:p>
        </p:txBody>
      </p:sp>
      <p:pic>
        <p:nvPicPr>
          <p:cNvPr id="1026" name="Picture 2">
            <a:extLs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9476" y="708231"/>
            <a:ext cx="3256788" cy="20966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A525879-C05C-4CA5-910D-B10D9ACF13B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549640" y="3088003"/>
            <a:ext cx="2705100" cy="3429000"/>
          </a:xfrm>
          <a:prstGeom prst="rect">
            <a:avLst/>
          </a:prstGeom>
        </p:spPr>
      </p:pic>
      <p:sp>
        <p:nvSpPr>
          <p:cNvPr id="4" name="TextBox 3">
            <a:extLst>
              <a:ext uri="{FF2B5EF4-FFF2-40B4-BE49-F238E27FC236}">
                <a16:creationId xmlns:a16="http://schemas.microsoft.com/office/drawing/2014/main" id="{65BAD20C-8CF5-45C0-BECA-B19A4AF87B7F}"/>
              </a:ext>
              <a:ext uri="{C183D7F6-B498-43B3-948B-1728B52AA6E4}">
                <adec:decorative xmlns:adec="http://schemas.microsoft.com/office/drawing/2017/decorative" val="1"/>
              </a:ext>
            </a:extLst>
          </p:cNvPr>
          <p:cNvSpPr txBox="1"/>
          <p:nvPr/>
        </p:nvSpPr>
        <p:spPr>
          <a:xfrm>
            <a:off x="9276348" y="4885653"/>
            <a:ext cx="1275347" cy="338554"/>
          </a:xfrm>
          <a:prstGeom prst="rect">
            <a:avLst/>
          </a:prstGeom>
          <a:noFill/>
        </p:spPr>
        <p:txBody>
          <a:bodyPr wrap="square" rtlCol="0">
            <a:spAutoFit/>
          </a:bodyPr>
          <a:lstStyle/>
          <a:p>
            <a:r>
              <a:rPr lang="en-US" sz="1600" dirty="0">
                <a:solidFill>
                  <a:srgbClr val="000000"/>
                </a:solidFill>
              </a:rPr>
              <a:t>CALIFORNIA</a:t>
            </a:r>
          </a:p>
        </p:txBody>
      </p:sp>
    </p:spTree>
    <p:extLst>
      <p:ext uri="{BB962C8B-B14F-4D97-AF65-F5344CB8AC3E}">
        <p14:creationId xmlns:p14="http://schemas.microsoft.com/office/powerpoint/2010/main" val="995531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23052-6345-B20C-5265-A20AF813FF95}"/>
              </a:ext>
              <a:ext uri="{C183D7F6-B498-43B3-948B-1728B52AA6E4}">
                <adec:decorative xmlns:adec="http://schemas.microsoft.com/office/drawing/2017/decorative" val="1"/>
              </a:ext>
            </a:extLst>
          </p:cNvPr>
          <p:cNvSpPr>
            <a:spLocks noGrp="1"/>
          </p:cNvSpPr>
          <p:nvPr>
            <p:ph type="title" idx="4294967295"/>
          </p:nvPr>
        </p:nvSpPr>
        <p:spPr>
          <a:xfrm>
            <a:off x="0" y="-1117229"/>
            <a:ext cx="12192000" cy="1117229"/>
          </a:xfrm>
        </p:spPr>
        <p:txBody>
          <a:bodyPr vert="horz" lIns="457200" tIns="457200" rIns="457200" bIns="45720" rtlCol="0" anchor="b" anchorCtr="0">
            <a:spAutoFit/>
          </a:bodyPr>
          <a:lstStyle/>
          <a:p>
            <a:r>
              <a:rPr lang="en-US" dirty="0"/>
              <a:t>Comprehensive Local Needs Assessment</a:t>
            </a:r>
          </a:p>
        </p:txBody>
      </p:sp>
      <p:sp>
        <p:nvSpPr>
          <p:cNvPr id="4" name="TextBox 3"/>
          <p:cNvSpPr txBox="1"/>
          <p:nvPr/>
        </p:nvSpPr>
        <p:spPr>
          <a:xfrm>
            <a:off x="952500" y="628650"/>
            <a:ext cx="6981825" cy="369332"/>
          </a:xfrm>
          <a:prstGeom prst="rect">
            <a:avLst/>
          </a:prstGeom>
          <a:noFill/>
        </p:spPr>
        <p:txBody>
          <a:bodyPr wrap="square" rtlCol="0">
            <a:spAutoFit/>
          </a:bodyPr>
          <a:lstStyle/>
          <a:p>
            <a:r>
              <a:rPr lang="en-US" dirty="0">
                <a:solidFill>
                  <a:srgbClr val="002F6D"/>
                </a:solidFill>
              </a:rPr>
              <a:t>Comprehensive Local Needs Assessment Questions or Discussion:</a:t>
            </a:r>
          </a:p>
        </p:txBody>
      </p:sp>
      <p:sp>
        <p:nvSpPr>
          <p:cNvPr id="3" name="TextBox 2"/>
          <p:cNvSpPr txBox="1"/>
          <p:nvPr/>
        </p:nvSpPr>
        <p:spPr>
          <a:xfrm>
            <a:off x="952500" y="1095375"/>
            <a:ext cx="8067675" cy="3139321"/>
          </a:xfrm>
          <a:prstGeom prst="rect">
            <a:avLst/>
          </a:prstGeom>
          <a:noFill/>
        </p:spPr>
        <p:txBody>
          <a:bodyPr wrap="square" rtlCol="0">
            <a:spAutoFit/>
          </a:bodyPr>
          <a:lstStyle/>
          <a:p>
            <a:pPr marL="342900" indent="-342900">
              <a:buAutoNum type="arabicPeriod"/>
            </a:pPr>
            <a:r>
              <a:rPr lang="en-US" dirty="0">
                <a:solidFill>
                  <a:srgbClr val="53575A"/>
                </a:solidFill>
              </a:rPr>
              <a:t>In what ways would you be interested in engaging with the College beyond your role with the advisory board? Such as:</a:t>
            </a:r>
          </a:p>
          <a:p>
            <a:pPr marL="800100" lvl="1" indent="-342900">
              <a:buAutoNum type="alphaLcPeriod"/>
            </a:pPr>
            <a:r>
              <a:rPr lang="en-US" dirty="0">
                <a:solidFill>
                  <a:srgbClr val="53575A"/>
                </a:solidFill>
              </a:rPr>
              <a:t>Guest Lecturer</a:t>
            </a:r>
          </a:p>
          <a:p>
            <a:pPr marL="800100" lvl="1" indent="-342900">
              <a:buAutoNum type="alphaLcPeriod"/>
            </a:pPr>
            <a:r>
              <a:rPr lang="en-US" dirty="0">
                <a:solidFill>
                  <a:srgbClr val="53575A"/>
                </a:solidFill>
              </a:rPr>
              <a:t>Work-based Learning Projects </a:t>
            </a:r>
          </a:p>
          <a:p>
            <a:pPr marL="800100" lvl="1" indent="-342900">
              <a:buAutoNum type="alphaLcPeriod"/>
            </a:pPr>
            <a:r>
              <a:rPr lang="en-US" dirty="0">
                <a:solidFill>
                  <a:srgbClr val="53575A"/>
                </a:solidFill>
              </a:rPr>
              <a:t>Internships</a:t>
            </a:r>
          </a:p>
          <a:p>
            <a:pPr marL="342900" indent="-342900">
              <a:buFont typeface="+mj-lt"/>
              <a:buAutoNum type="arabicPeriod"/>
            </a:pPr>
            <a:r>
              <a:rPr lang="en-US" dirty="0">
                <a:solidFill>
                  <a:srgbClr val="53575A"/>
                </a:solidFill>
              </a:rPr>
              <a:t>Does our curriculum align with the skills that you need?</a:t>
            </a:r>
          </a:p>
          <a:p>
            <a:pPr marL="342900" indent="-342900">
              <a:buFont typeface="+mj-lt"/>
              <a:buAutoNum type="arabicPeriod"/>
            </a:pPr>
            <a:r>
              <a:rPr lang="en-US" dirty="0">
                <a:solidFill>
                  <a:srgbClr val="53575A"/>
                </a:solidFill>
              </a:rPr>
              <a:t>Are our students prepared for the worksite as it relates to:</a:t>
            </a:r>
          </a:p>
          <a:p>
            <a:pPr marL="800100" lvl="1" indent="-342900">
              <a:buAutoNum type="alphaLcPeriod"/>
            </a:pPr>
            <a:r>
              <a:rPr lang="en-US" dirty="0">
                <a:solidFill>
                  <a:srgbClr val="53575A"/>
                </a:solidFill>
              </a:rPr>
              <a:t>Technical Skills</a:t>
            </a:r>
          </a:p>
          <a:p>
            <a:pPr marL="800100" lvl="1" indent="-342900">
              <a:buAutoNum type="alphaLcPeriod"/>
            </a:pPr>
            <a:r>
              <a:rPr lang="en-US" dirty="0">
                <a:solidFill>
                  <a:srgbClr val="53575A"/>
                </a:solidFill>
              </a:rPr>
              <a:t>Professional (workforce readiness) Skills</a:t>
            </a:r>
          </a:p>
          <a:p>
            <a:pPr marL="342900" indent="-342900">
              <a:buFont typeface="+mj-lt"/>
              <a:buAutoNum type="arabicPeriod"/>
            </a:pPr>
            <a:r>
              <a:rPr lang="en-US" dirty="0">
                <a:solidFill>
                  <a:srgbClr val="53575A"/>
                </a:solidFill>
              </a:rPr>
              <a:t>What are the top three (3) skills you are looking for?</a:t>
            </a:r>
          </a:p>
          <a:p>
            <a:pPr marL="342900" indent="-342900">
              <a:buFont typeface="+mj-lt"/>
              <a:buAutoNum type="arabicPeriod"/>
            </a:pPr>
            <a:r>
              <a:rPr lang="en-US" dirty="0">
                <a:solidFill>
                  <a:srgbClr val="53575A"/>
                </a:solidFill>
              </a:rPr>
              <a:t>If there is one thing we can do that we are not doing now, what would that be?</a:t>
            </a:r>
          </a:p>
        </p:txBody>
      </p:sp>
      <p:sp>
        <p:nvSpPr>
          <p:cNvPr id="5" name="TextBox 4">
            <a:extLst>
              <a:ext uri="{FF2B5EF4-FFF2-40B4-BE49-F238E27FC236}">
                <a16:creationId xmlns:a16="http://schemas.microsoft.com/office/drawing/2014/main" id="{D1225FF0-87AC-4EB1-8C49-69CCDBA093C9}"/>
              </a:ext>
              <a:ext uri="{C183D7F6-B498-43B3-948B-1728B52AA6E4}">
                <adec:decorative xmlns:adec="http://schemas.microsoft.com/office/drawing/2017/decorative" val="1"/>
              </a:ext>
            </a:extLst>
          </p:cNvPr>
          <p:cNvSpPr txBox="1"/>
          <p:nvPr/>
        </p:nvSpPr>
        <p:spPr>
          <a:xfrm>
            <a:off x="11528960" y="6161309"/>
            <a:ext cx="342900" cy="276999"/>
          </a:xfrm>
          <a:prstGeom prst="rect">
            <a:avLst/>
          </a:prstGeom>
          <a:solidFill>
            <a:schemeClr val="bg1"/>
          </a:solidFill>
        </p:spPr>
        <p:txBody>
          <a:bodyPr wrap="square" rtlCol="0">
            <a:spAutoFit/>
          </a:bodyPr>
          <a:lstStyle/>
          <a:p>
            <a:pPr algn="r"/>
            <a:fld id="{CCE410CE-D089-45FF-941B-7E07CD77D8F6}" type="slidenum">
              <a:rPr lang="en-US" sz="1200" kern="1200" smtClean="0">
                <a:solidFill>
                  <a:srgbClr val="53575A"/>
                </a:solidFill>
                <a:latin typeface="+mn-lt"/>
                <a:ea typeface="+mn-ea"/>
                <a:cs typeface="+mn-cs"/>
              </a:rPr>
              <a:pPr algn="r"/>
              <a:t>30</a:t>
            </a:fld>
            <a:endParaRPr lang="en-US" sz="1200" kern="1200" dirty="0">
              <a:solidFill>
                <a:srgbClr val="53575A"/>
              </a:solidFill>
              <a:latin typeface="+mn-lt"/>
              <a:ea typeface="+mn-ea"/>
              <a:cs typeface="+mn-cs"/>
            </a:endParaRPr>
          </a:p>
        </p:txBody>
      </p:sp>
    </p:spTree>
    <p:extLst>
      <p:ext uri="{BB962C8B-B14F-4D97-AF65-F5344CB8AC3E}">
        <p14:creationId xmlns:p14="http://schemas.microsoft.com/office/powerpoint/2010/main" val="688059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9D556-7E5E-47ED-55F2-650DFE342D7C}"/>
              </a:ext>
            </a:extLst>
          </p:cNvPr>
          <p:cNvSpPr>
            <a:spLocks noGrp="1"/>
          </p:cNvSpPr>
          <p:nvPr>
            <p:ph type="title"/>
          </p:nvPr>
        </p:nvSpPr>
        <p:spPr>
          <a:xfrm>
            <a:off x="0" y="2443552"/>
            <a:ext cx="12192000" cy="1726627"/>
          </a:xfrm>
        </p:spPr>
        <p:txBody>
          <a:bodyPr>
            <a:spAutoFit/>
          </a:bodyPr>
          <a:lstStyle/>
          <a:p>
            <a:pPr algn="ctr"/>
            <a:r>
              <a:rPr lang="en-US" dirty="0">
                <a:latin typeface="Source Sans Pro"/>
                <a:ea typeface="Source Sans Pro"/>
              </a:rPr>
              <a:t>Questions?</a:t>
            </a:r>
            <a:endParaRPr lang="en-US" dirty="0"/>
          </a:p>
        </p:txBody>
      </p:sp>
    </p:spTree>
    <p:extLst>
      <p:ext uri="{BB962C8B-B14F-4D97-AF65-F5344CB8AC3E}">
        <p14:creationId xmlns:p14="http://schemas.microsoft.com/office/powerpoint/2010/main" val="19768032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Logo" descr="California Community Colleges logo">
            <a:extLst>
              <a:ext uri="{FF2B5EF4-FFF2-40B4-BE49-F238E27FC236}">
                <a16:creationId xmlns:a16="http://schemas.microsoft.com/office/drawing/2014/main" id="{A2AF85C3-9DB7-4970-A347-BA6D17A57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0396" y="1219752"/>
            <a:ext cx="3146086" cy="1188720"/>
          </a:xfrm>
          <a:prstGeom prst="rect">
            <a:avLst/>
          </a:prstGeom>
        </p:spPr>
      </p:pic>
      <p:sp>
        <p:nvSpPr>
          <p:cNvPr id="8" name="Title 7">
            <a:extLst>
              <a:ext uri="{FF2B5EF4-FFF2-40B4-BE49-F238E27FC236}">
                <a16:creationId xmlns:a16="http://schemas.microsoft.com/office/drawing/2014/main" id="{61436E37-A0A0-4956-993E-49B11B5F691E}"/>
              </a:ext>
            </a:extLst>
          </p:cNvPr>
          <p:cNvSpPr>
            <a:spLocks noGrp="1"/>
          </p:cNvSpPr>
          <p:nvPr>
            <p:ph type="title" idx="4294967295"/>
          </p:nvPr>
        </p:nvSpPr>
        <p:spPr>
          <a:xfrm>
            <a:off x="7315114" y="2451100"/>
            <a:ext cx="3368842" cy="1061829"/>
          </a:xfrm>
        </p:spPr>
        <p:txBody>
          <a:bodyPr wrap="square">
            <a:spAutoFit/>
          </a:bodyPr>
          <a:lstStyle/>
          <a:p>
            <a:pPr rtl="0" eaLnBrk="1" latinLnBrk="0" hangingPunct="1"/>
            <a:r>
              <a:rPr lang="en-US" sz="4000" b="0" kern="1200" dirty="0">
                <a:solidFill>
                  <a:srgbClr val="FFFFFF"/>
                </a:solidFill>
                <a:effectLst/>
                <a:latin typeface="Source Sans Pro" panose="020B0503030403020204" pitchFamily="34" charset="0"/>
                <a:ea typeface="+mn-ea"/>
                <a:cs typeface="+mn-cs"/>
              </a:rPr>
              <a:t>Thank you!</a:t>
            </a:r>
            <a:endParaRPr lang="en-US" dirty="0">
              <a:effectLst/>
            </a:endParaRPr>
          </a:p>
        </p:txBody>
      </p:sp>
      <p:sp>
        <p:nvSpPr>
          <p:cNvPr id="4" name="Content Placeholder 2"/>
          <p:cNvSpPr>
            <a:spLocks noGrp="1"/>
          </p:cNvSpPr>
          <p:nvPr>
            <p:ph sz="quarter" idx="12"/>
          </p:nvPr>
        </p:nvSpPr>
        <p:spPr>
          <a:xfrm>
            <a:off x="5735638" y="3956392"/>
            <a:ext cx="6456362" cy="1052596"/>
          </a:xfrm>
        </p:spPr>
        <p:txBody>
          <a:bodyPr>
            <a:spAutoFit/>
          </a:bodyPr>
          <a:lstStyle/>
          <a:p>
            <a:r>
              <a:rPr lang="en-US" dirty="0"/>
              <a:t>Please email additional questions to </a:t>
            </a:r>
            <a:r>
              <a:rPr lang="en-US" dirty="0">
                <a:solidFill>
                  <a:schemeClr val="tx1">
                    <a:lumMod val="20000"/>
                    <a:lumOff val="80000"/>
                  </a:schemeClr>
                </a:solidFill>
                <a:hlinkClick r:id="rId3">
                  <a:extLst>
                    <a:ext uri="{A12FA001-AC4F-418D-AE19-62706E023703}">
                      <ahyp:hlinkClr xmlns:ahyp="http://schemas.microsoft.com/office/drawing/2018/hyperlinkcolor" val="tx"/>
                    </a:ext>
                  </a:extLst>
                </a:hlinkClick>
              </a:rPr>
              <a:t>perkinssupport@cccco.edu</a:t>
            </a:r>
            <a:endParaRPr lang="en-US" dirty="0">
              <a:solidFill>
                <a:schemeClr val="tx1">
                  <a:lumMod val="20000"/>
                  <a:lumOff val="80000"/>
                </a:schemeClr>
              </a:solidFill>
            </a:endParaRPr>
          </a:p>
        </p:txBody>
      </p:sp>
      <p:sp>
        <p:nvSpPr>
          <p:cNvPr id="9" name="Web Address">
            <a:extLst>
              <a:ext uri="{FF2B5EF4-FFF2-40B4-BE49-F238E27FC236}">
                <a16:creationId xmlns:a16="http://schemas.microsoft.com/office/drawing/2014/main" id="{22BE4BF3-6D81-4358-BE6A-119198B71ACD}"/>
              </a:ext>
            </a:extLst>
          </p:cNvPr>
          <p:cNvSpPr txBox="1"/>
          <p:nvPr/>
        </p:nvSpPr>
        <p:spPr>
          <a:xfrm>
            <a:off x="5735638" y="5765800"/>
            <a:ext cx="6557962" cy="368300"/>
          </a:xfrm>
          <a:prstGeom prst="rect">
            <a:avLst/>
          </a:prstGeom>
          <a:noFill/>
        </p:spPr>
        <p:txBody>
          <a:bodyPr wrap="square" lIns="685800" rIns="685800" rtlCol="0">
            <a:spAutoFit/>
          </a:bodyPr>
          <a:lstStyle/>
          <a:p>
            <a:pPr algn="ctr"/>
            <a:r>
              <a:rPr lang="en-US" dirty="0">
                <a:solidFill>
                  <a:schemeClr val="tx1">
                    <a:lumMod val="20000"/>
                    <a:lumOff val="80000"/>
                  </a:schemeClr>
                </a:solidFill>
                <a:hlinkClick r:id="rId4">
                  <a:extLst>
                    <a:ext uri="{A12FA001-AC4F-418D-AE19-62706E023703}">
                      <ahyp:hlinkClr xmlns:ahyp="http://schemas.microsoft.com/office/drawing/2018/hyperlinkcolor" val="tx"/>
                    </a:ext>
                  </a:extLst>
                </a:hlinkClick>
              </a:rPr>
              <a:t>www.cccco.edu</a:t>
            </a:r>
            <a:endParaRPr lang="en-US" dirty="0">
              <a:solidFill>
                <a:schemeClr val="tx1">
                  <a:lumMod val="20000"/>
                  <a:lumOff val="80000"/>
                </a:schemeClr>
              </a:solidFill>
            </a:endParaRPr>
          </a:p>
        </p:txBody>
      </p:sp>
      <p:pic>
        <p:nvPicPr>
          <p:cNvPr id="5" name="Picture 5">
            <a:extLst>
              <a:ext uri="{FF2B5EF4-FFF2-40B4-BE49-F238E27FC236}">
                <a16:creationId xmlns:a16="http://schemas.microsoft.com/office/drawing/2014/main" id="{023A0AA9-D428-5DFE-29BC-2086B2BC99ED}"/>
              </a:ext>
              <a:ext uri="{C183D7F6-B498-43B3-948B-1728B52AA6E4}">
                <adec:decorative xmlns:adec="http://schemas.microsoft.com/office/drawing/2017/decorative" val="1"/>
              </a:ext>
            </a:extLst>
          </p:cNvPr>
          <p:cNvPicPr>
            <a:picLocks noGrp="1" noChangeAspect="1"/>
          </p:cNvPicPr>
          <p:nvPr>
            <p:ph type="pic" sz="quarter" idx="11"/>
          </p:nvPr>
        </p:nvPicPr>
        <p:blipFill rotWithShape="1">
          <a:blip r:embed="rId5"/>
          <a:srcRect l="16737" r="16737"/>
          <a:stretch/>
        </p:blipFill>
        <p:spPr>
          <a:xfrm>
            <a:off x="155222" y="722665"/>
            <a:ext cx="5274380" cy="5278437"/>
          </a:xfrm>
        </p:spPr>
      </p:pic>
    </p:spTree>
    <p:extLst>
      <p:ext uri="{BB962C8B-B14F-4D97-AF65-F5344CB8AC3E}">
        <p14:creationId xmlns:p14="http://schemas.microsoft.com/office/powerpoint/2010/main" val="1833421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711" y="309973"/>
            <a:ext cx="11317640" cy="1117229"/>
          </a:xfrm>
        </p:spPr>
        <p:txBody>
          <a:bodyPr wrap="square">
            <a:spAutoFit/>
          </a:bodyPr>
          <a:lstStyle/>
          <a:p>
            <a:r>
              <a:rPr lang="en-US" dirty="0"/>
              <a:t>Perkins Distribution at Post-Secondary Level</a:t>
            </a:r>
          </a:p>
        </p:txBody>
      </p:sp>
      <p:sp>
        <p:nvSpPr>
          <p:cNvPr id="3" name="Content Placeholder 2"/>
          <p:cNvSpPr>
            <a:spLocks noGrp="1"/>
          </p:cNvSpPr>
          <p:nvPr>
            <p:ph idx="1"/>
          </p:nvPr>
        </p:nvSpPr>
        <p:spPr>
          <a:xfrm>
            <a:off x="889768" y="1644871"/>
            <a:ext cx="10515600" cy="3074357"/>
          </a:xfrm>
        </p:spPr>
        <p:txBody>
          <a:bodyPr>
            <a:normAutofit fontScale="92500" lnSpcReduction="10000"/>
          </a:bodyPr>
          <a:lstStyle/>
          <a:p>
            <a:r>
              <a:rPr lang="en-US" dirty="0"/>
              <a:t>CDE disperses the Perkins funds in a CDE and Chancellor’s Office split (Example: FY 2021-2022 CDE 47.69%, CO 52.31%)	</a:t>
            </a:r>
            <a:endParaRPr lang="en-US" sz="1400" dirty="0"/>
          </a:p>
          <a:p>
            <a:r>
              <a:rPr lang="en-US" dirty="0"/>
              <a:t>The CO then allocates the funding to:</a:t>
            </a:r>
          </a:p>
          <a:p>
            <a:pPr lvl="1"/>
            <a:r>
              <a:rPr lang="en-US" dirty="0"/>
              <a:t>The Community Colleges by Headcount - $51M</a:t>
            </a:r>
          </a:p>
          <a:p>
            <a:pPr lvl="1"/>
            <a:r>
              <a:rPr lang="en-US" dirty="0"/>
              <a:t>The 8 Regional Consortia (RC)  - $2.5M</a:t>
            </a:r>
          </a:p>
          <a:p>
            <a:pPr lvl="1"/>
            <a:r>
              <a:rPr lang="en-US" dirty="0"/>
              <a:t>State Leadership Support $691K</a:t>
            </a:r>
          </a:p>
          <a:p>
            <a:pPr lvl="1"/>
            <a:r>
              <a:rPr lang="en-US" dirty="0"/>
              <a:t>State Contracts $169K</a:t>
            </a:r>
          </a:p>
          <a:p>
            <a:pPr lvl="1"/>
            <a:r>
              <a:rPr lang="en-US" dirty="0"/>
              <a:t>Perkins Support at the Chancellor’s Office</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761767" y="4745141"/>
            <a:ext cx="3386631" cy="1912035"/>
          </a:xfrm>
          <a:prstGeom prst="rect">
            <a:avLst/>
          </a:prstGeom>
        </p:spPr>
      </p:pic>
    </p:spTree>
    <p:extLst>
      <p:ext uri="{BB962C8B-B14F-4D97-AF65-F5344CB8AC3E}">
        <p14:creationId xmlns:p14="http://schemas.microsoft.com/office/powerpoint/2010/main" val="463905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7424" y="1536926"/>
            <a:ext cx="10020123" cy="1828800"/>
          </a:xfrm>
        </p:spPr>
        <p:txBody>
          <a:bodyPr/>
          <a:lstStyle/>
          <a:p>
            <a:r>
              <a:rPr lang="en-US" dirty="0"/>
              <a:t>The  2022-2023 Perkins V Application</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5904" y="3531232"/>
            <a:ext cx="3960876" cy="2640584"/>
          </a:xfrm>
          <a:prstGeom prst="rect">
            <a:avLst/>
          </a:prstGeom>
        </p:spPr>
      </p:pic>
    </p:spTree>
    <p:extLst>
      <p:ext uri="{BB962C8B-B14F-4D97-AF65-F5344CB8AC3E}">
        <p14:creationId xmlns:p14="http://schemas.microsoft.com/office/powerpoint/2010/main" val="3502335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6771503" cy="1117229"/>
          </a:xfrm>
        </p:spPr>
        <p:txBody>
          <a:bodyPr wrap="square">
            <a:spAutoFit/>
          </a:bodyPr>
          <a:lstStyle/>
          <a:p>
            <a:r>
              <a:rPr lang="en-US" dirty="0"/>
              <a:t>Key Dates and Reporting</a:t>
            </a:r>
          </a:p>
        </p:txBody>
      </p:sp>
      <p:sp>
        <p:nvSpPr>
          <p:cNvPr id="3" name="Content Placeholder 2"/>
          <p:cNvSpPr>
            <a:spLocks noGrp="1"/>
          </p:cNvSpPr>
          <p:nvPr>
            <p:ph idx="1"/>
          </p:nvPr>
        </p:nvSpPr>
        <p:spPr>
          <a:xfrm>
            <a:off x="286407" y="1878177"/>
            <a:ext cx="8140901" cy="3402470"/>
          </a:xfrm>
        </p:spPr>
        <p:txBody>
          <a:bodyPr wrap="square">
            <a:spAutoFit/>
          </a:bodyPr>
          <a:lstStyle/>
          <a:p>
            <a:pPr>
              <a:buFont typeface="Wingdings" panose="05000000000000000000" pitchFamily="2" charset="2"/>
              <a:buChar char="v"/>
            </a:pPr>
            <a:r>
              <a:rPr lang="en-US" dirty="0"/>
              <a:t>Opening Application Date: </a:t>
            </a:r>
            <a:r>
              <a:rPr lang="en-US" b="1" dirty="0"/>
              <a:t>March 16, 2022</a:t>
            </a:r>
          </a:p>
          <a:p>
            <a:pPr>
              <a:buFont typeface="Wingdings" panose="05000000000000000000" pitchFamily="2" charset="2"/>
              <a:buChar char="v"/>
            </a:pPr>
            <a:r>
              <a:rPr lang="en-US" dirty="0"/>
              <a:t>Closing Application Date: </a:t>
            </a:r>
            <a:r>
              <a:rPr lang="en-US" b="1" dirty="0"/>
              <a:t>May 17, 2022</a:t>
            </a:r>
          </a:p>
          <a:p>
            <a:pPr>
              <a:buFont typeface="Wingdings" panose="05000000000000000000" pitchFamily="2" charset="2"/>
              <a:buChar char="v"/>
            </a:pPr>
            <a:r>
              <a:rPr lang="en-US" dirty="0"/>
              <a:t>Starting Activity Date: </a:t>
            </a:r>
            <a:r>
              <a:rPr lang="en-US" b="1" dirty="0"/>
              <a:t>July 1, 2022</a:t>
            </a:r>
          </a:p>
          <a:p>
            <a:pPr>
              <a:buFont typeface="Wingdings" panose="05000000000000000000" pitchFamily="2" charset="2"/>
              <a:buChar char="v"/>
            </a:pPr>
            <a:r>
              <a:rPr lang="en-US" dirty="0"/>
              <a:t>Application Component </a:t>
            </a:r>
          </a:p>
          <a:p>
            <a:pPr lvl="1"/>
            <a:r>
              <a:rPr lang="en-US" dirty="0"/>
              <a:t>Comprehensive Local Needs Assessment </a:t>
            </a:r>
          </a:p>
          <a:p>
            <a:pPr lvl="1"/>
            <a:r>
              <a:rPr lang="en-US" dirty="0"/>
              <a:t>Allocations</a:t>
            </a:r>
          </a:p>
          <a:p>
            <a:pPr lvl="1"/>
            <a:r>
              <a:rPr lang="en-US" dirty="0"/>
              <a:t>Reporting System (NOVA)</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1883" y="1328929"/>
            <a:ext cx="2617216" cy="3925824"/>
          </a:xfrm>
          <a:prstGeom prst="rect">
            <a:avLst/>
          </a:prstGeom>
        </p:spPr>
      </p:pic>
    </p:spTree>
    <p:extLst>
      <p:ext uri="{BB962C8B-B14F-4D97-AF65-F5344CB8AC3E}">
        <p14:creationId xmlns:p14="http://schemas.microsoft.com/office/powerpoint/2010/main" val="2804903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 y="1"/>
            <a:ext cx="12192000" cy="1061829"/>
          </a:xfrm>
        </p:spPr>
        <p:txBody>
          <a:bodyPr>
            <a:spAutoFit/>
          </a:bodyPr>
          <a:lstStyle/>
          <a:p>
            <a:r>
              <a:rPr lang="en-US" sz="4000" dirty="0"/>
              <a:t>The Comprehensive Local Needs Assessment (CLNA)</a:t>
            </a:r>
          </a:p>
        </p:txBody>
      </p:sp>
      <p:sp>
        <p:nvSpPr>
          <p:cNvPr id="6" name="Content Placeholder 5"/>
          <p:cNvSpPr>
            <a:spLocks noGrp="1"/>
          </p:cNvSpPr>
          <p:nvPr>
            <p:ph idx="1"/>
          </p:nvPr>
        </p:nvSpPr>
        <p:spPr>
          <a:xfrm>
            <a:off x="-131912" y="1542959"/>
            <a:ext cx="11364087" cy="3886201"/>
          </a:xfrm>
        </p:spPr>
        <p:txBody>
          <a:bodyPr>
            <a:normAutofit fontScale="85000" lnSpcReduction="10000"/>
          </a:bodyPr>
          <a:lstStyle/>
          <a:p>
            <a:pPr>
              <a:lnSpc>
                <a:spcPct val="100000"/>
              </a:lnSpc>
              <a:spcAft>
                <a:spcPts val="1200"/>
              </a:spcAft>
              <a:buFont typeface="Wingdings" panose="05000000000000000000" pitchFamily="2" charset="2"/>
              <a:buChar char="v"/>
            </a:pPr>
            <a:r>
              <a:rPr lang="en-US" dirty="0">
                <a:solidFill>
                  <a:srgbClr val="52565A"/>
                </a:solidFill>
                <a:latin typeface="Source Sans Pro"/>
              </a:rPr>
              <a:t>Is a significant component of Perkins V and must be completed and included as an attachment with the Local Application in NOVA</a:t>
            </a:r>
          </a:p>
          <a:p>
            <a:pPr lvl="1">
              <a:lnSpc>
                <a:spcPct val="100000"/>
              </a:lnSpc>
              <a:spcAft>
                <a:spcPts val="1200"/>
              </a:spcAft>
            </a:pPr>
            <a:r>
              <a:rPr lang="en-US" dirty="0">
                <a:solidFill>
                  <a:srgbClr val="52565A"/>
                </a:solidFill>
                <a:latin typeface="Source Sans Pro"/>
                <a:ea typeface="Source Sans Pro"/>
              </a:rPr>
              <a:t>T</a:t>
            </a:r>
            <a:r>
              <a:rPr lang="en-US" dirty="0">
                <a:solidFill>
                  <a:srgbClr val="52565A"/>
                </a:solidFill>
                <a:latin typeface="Source Sans Pro"/>
              </a:rPr>
              <a:t>he goal of a needs assessment is to help educators identify, understand, and prioritize the needs that districts and schools must address to improve performance</a:t>
            </a:r>
          </a:p>
          <a:p>
            <a:pPr lvl="1">
              <a:lnSpc>
                <a:spcPct val="100000"/>
              </a:lnSpc>
              <a:spcAft>
                <a:spcPts val="1200"/>
              </a:spcAft>
            </a:pPr>
            <a:r>
              <a:rPr lang="en-US" dirty="0">
                <a:solidFill>
                  <a:srgbClr val="52565A"/>
                </a:solidFill>
                <a:latin typeface="Source Sans Pro"/>
                <a:cs typeface="Calibri"/>
              </a:rPr>
              <a:t>Requires</a:t>
            </a:r>
            <a:r>
              <a:rPr lang="en-US" dirty="0">
                <a:solidFill>
                  <a:srgbClr val="52565A"/>
                </a:solidFill>
                <a:latin typeface="Source Sans Pro"/>
                <a:ea typeface="Source Sans Pro"/>
                <a:cs typeface="+mn-lt"/>
              </a:rPr>
              <a:t> data driven decision making on Local spending</a:t>
            </a:r>
            <a:endParaRPr lang="en-US" dirty="0">
              <a:solidFill>
                <a:srgbClr val="52565A"/>
              </a:solidFill>
              <a:latin typeface="Source Sans Pro"/>
            </a:endParaRPr>
          </a:p>
          <a:p>
            <a:pPr>
              <a:lnSpc>
                <a:spcPct val="100000"/>
              </a:lnSpc>
              <a:spcAft>
                <a:spcPts val="1200"/>
              </a:spcAft>
              <a:buFont typeface="Wingdings" panose="05000000000000000000" pitchFamily="2" charset="2"/>
              <a:buChar char="v"/>
            </a:pPr>
            <a:r>
              <a:rPr lang="en-US" dirty="0">
                <a:solidFill>
                  <a:srgbClr val="52565A"/>
                </a:solidFill>
                <a:latin typeface="Source Sans Pro"/>
              </a:rPr>
              <a:t>Involves a wide group of stakeholders reviewing a number of elements, including student performance data, program quality, labor market needs, educator development and special populations’ access to programs.</a:t>
            </a:r>
            <a:endParaRPr lang="en-US" dirty="0">
              <a:solidFill>
                <a:srgbClr val="52565A"/>
              </a:solidFill>
              <a:latin typeface="Source Sans Pro"/>
              <a:ea typeface="Source Sans Pro"/>
            </a:endParaRPr>
          </a:p>
        </p:txBody>
      </p:sp>
    </p:spTree>
    <p:extLst>
      <p:ext uri="{BB962C8B-B14F-4D97-AF65-F5344CB8AC3E}">
        <p14:creationId xmlns:p14="http://schemas.microsoft.com/office/powerpoint/2010/main" val="3471553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70345"/>
            <a:ext cx="12192000" cy="1117229"/>
          </a:xfrm>
        </p:spPr>
        <p:txBody>
          <a:bodyPr>
            <a:spAutoFit/>
          </a:bodyPr>
          <a:lstStyle/>
          <a:p>
            <a:r>
              <a:rPr lang="en-US" spc="-40" dirty="0">
                <a:latin typeface="Source Sans Pro"/>
                <a:cs typeface="Source Sans Pro"/>
              </a:rPr>
              <a:t>Elements that </a:t>
            </a:r>
            <a:r>
              <a:rPr lang="en-US" spc="-25" dirty="0">
                <a:latin typeface="Source Sans Pro"/>
                <a:cs typeface="Source Sans Pro"/>
              </a:rPr>
              <a:t>must</a:t>
            </a:r>
            <a:r>
              <a:rPr lang="en-US" spc="-60" dirty="0">
                <a:latin typeface="Source Sans Pro"/>
                <a:cs typeface="Source Sans Pro"/>
              </a:rPr>
              <a:t> be </a:t>
            </a:r>
            <a:r>
              <a:rPr lang="en-US" spc="-5" dirty="0">
                <a:latin typeface="Source Sans Pro"/>
                <a:cs typeface="Source Sans Pro"/>
              </a:rPr>
              <a:t>addressed in the CLNA</a:t>
            </a:r>
            <a:endParaRPr lang="en-US" dirty="0"/>
          </a:p>
        </p:txBody>
      </p:sp>
      <p:sp>
        <p:nvSpPr>
          <p:cNvPr id="8" name="object 3"/>
          <p:cNvSpPr txBox="1"/>
          <p:nvPr/>
        </p:nvSpPr>
        <p:spPr>
          <a:xfrm>
            <a:off x="938784" y="1844358"/>
            <a:ext cx="2326005" cy="1396365"/>
          </a:xfrm>
          <a:prstGeom prst="rect">
            <a:avLst/>
          </a:prstGeom>
          <a:solidFill>
            <a:srgbClr val="002E6C"/>
          </a:solidFill>
        </p:spPr>
        <p:txBody>
          <a:bodyPr vert="horz" wrap="square" lIns="0" tIns="2540" rIns="0" bIns="0" rtlCol="0">
            <a:spAutoFit/>
          </a:bodyPr>
          <a:lstStyle/>
          <a:p>
            <a:pPr>
              <a:lnSpc>
                <a:spcPct val="100000"/>
              </a:lnSpc>
              <a:spcBef>
                <a:spcPts val="20"/>
              </a:spcBef>
            </a:pPr>
            <a:endParaRPr sz="2450" dirty="0">
              <a:latin typeface="Times New Roman"/>
              <a:cs typeface="Times New Roman"/>
            </a:endParaRPr>
          </a:p>
          <a:p>
            <a:pPr marL="124460" marR="117475" indent="1905" algn="ctr">
              <a:lnSpc>
                <a:spcPct val="94300"/>
              </a:lnSpc>
            </a:pPr>
            <a:r>
              <a:rPr sz="1500" b="1" spc="-5" dirty="0">
                <a:solidFill>
                  <a:srgbClr val="FFFFFF"/>
                </a:solidFill>
                <a:latin typeface="Source Sans Pro"/>
                <a:cs typeface="Source Sans Pro"/>
              </a:rPr>
              <a:t>Student </a:t>
            </a:r>
            <a:r>
              <a:rPr sz="1500" b="1" spc="-10" dirty="0">
                <a:solidFill>
                  <a:srgbClr val="FFFFFF"/>
                </a:solidFill>
                <a:latin typeface="Source Sans Pro"/>
                <a:cs typeface="Source Sans Pro"/>
              </a:rPr>
              <a:t>performance </a:t>
            </a:r>
            <a:r>
              <a:rPr sz="1500" dirty="0">
                <a:solidFill>
                  <a:srgbClr val="FFFFFF"/>
                </a:solidFill>
                <a:latin typeface="Source Sans Pro"/>
                <a:cs typeface="Source Sans Pro"/>
              </a:rPr>
              <a:t>on </a:t>
            </a:r>
            <a:r>
              <a:rPr sz="1500" spc="-285" dirty="0">
                <a:solidFill>
                  <a:srgbClr val="FFFFFF"/>
                </a:solidFill>
                <a:latin typeface="Source Sans Pro"/>
                <a:cs typeface="Source Sans Pro"/>
              </a:rPr>
              <a:t> </a:t>
            </a:r>
            <a:r>
              <a:rPr sz="1500" spc="-10" dirty="0">
                <a:solidFill>
                  <a:srgbClr val="FFFFFF"/>
                </a:solidFill>
                <a:latin typeface="Source Sans Pro"/>
                <a:cs typeface="Source Sans Pro"/>
              </a:rPr>
              <a:t>federal accountability </a:t>
            </a:r>
            <a:r>
              <a:rPr sz="1500" spc="-5" dirty="0">
                <a:solidFill>
                  <a:srgbClr val="FFFFFF"/>
                </a:solidFill>
                <a:latin typeface="Source Sans Pro"/>
                <a:cs typeface="Source Sans Pro"/>
              </a:rPr>
              <a:t> </a:t>
            </a:r>
            <a:r>
              <a:rPr sz="1500" spc="-10" dirty="0">
                <a:solidFill>
                  <a:srgbClr val="FFFFFF"/>
                </a:solidFill>
                <a:latin typeface="Source Sans Pro"/>
                <a:cs typeface="Source Sans Pro"/>
              </a:rPr>
              <a:t>indicators,</a:t>
            </a:r>
            <a:r>
              <a:rPr sz="1500" spc="-40" dirty="0">
                <a:solidFill>
                  <a:srgbClr val="FFFFFF"/>
                </a:solidFill>
                <a:latin typeface="Source Sans Pro"/>
                <a:cs typeface="Source Sans Pro"/>
              </a:rPr>
              <a:t> </a:t>
            </a:r>
            <a:r>
              <a:rPr sz="1500" b="1" spc="-10" dirty="0">
                <a:solidFill>
                  <a:srgbClr val="FFFFFF"/>
                </a:solidFill>
                <a:latin typeface="Source Sans Pro"/>
                <a:cs typeface="Source Sans Pro"/>
              </a:rPr>
              <a:t>disaggregated</a:t>
            </a:r>
            <a:endParaRPr sz="1500" dirty="0">
              <a:latin typeface="Source Sans Pro"/>
              <a:cs typeface="Source Sans Pro"/>
            </a:endParaRPr>
          </a:p>
        </p:txBody>
      </p:sp>
      <p:sp>
        <p:nvSpPr>
          <p:cNvPr id="9" name="object 4"/>
          <p:cNvSpPr txBox="1"/>
          <p:nvPr/>
        </p:nvSpPr>
        <p:spPr>
          <a:xfrm>
            <a:off x="4002728" y="1844357"/>
            <a:ext cx="2324100" cy="1396365"/>
          </a:xfrm>
          <a:prstGeom prst="rect">
            <a:avLst/>
          </a:prstGeom>
          <a:solidFill>
            <a:srgbClr val="002E6C"/>
          </a:solidFill>
        </p:spPr>
        <p:txBody>
          <a:bodyPr vert="horz" wrap="square" lIns="0" tIns="0" rIns="0" bIns="0" rtlCol="0">
            <a:spAutoFit/>
          </a:bodyPr>
          <a:lstStyle/>
          <a:p>
            <a:pPr>
              <a:lnSpc>
                <a:spcPct val="100000"/>
              </a:lnSpc>
            </a:pPr>
            <a:endParaRPr sz="2000" dirty="0">
              <a:latin typeface="Times New Roman"/>
              <a:cs typeface="Times New Roman"/>
            </a:endParaRPr>
          </a:p>
          <a:p>
            <a:pPr marL="243840" marR="110489" indent="-127000">
              <a:lnSpc>
                <a:spcPts val="1700"/>
              </a:lnSpc>
              <a:spcBef>
                <a:spcPts val="1425"/>
              </a:spcBef>
            </a:pPr>
            <a:r>
              <a:rPr sz="1500" dirty="0">
                <a:solidFill>
                  <a:srgbClr val="FFFFFF"/>
                </a:solidFill>
                <a:latin typeface="Source Sans Pro"/>
                <a:cs typeface="Source Sans Pro"/>
              </a:rPr>
              <a:t>How</a:t>
            </a:r>
            <a:r>
              <a:rPr sz="1500" spc="-40" dirty="0">
                <a:solidFill>
                  <a:srgbClr val="FFFFFF"/>
                </a:solidFill>
                <a:latin typeface="Source Sans Pro"/>
                <a:cs typeface="Source Sans Pro"/>
              </a:rPr>
              <a:t> </a:t>
            </a:r>
            <a:r>
              <a:rPr sz="1500" spc="-10" dirty="0">
                <a:solidFill>
                  <a:srgbClr val="FFFFFF"/>
                </a:solidFill>
                <a:latin typeface="Source Sans Pro"/>
                <a:cs typeface="Source Sans Pro"/>
              </a:rPr>
              <a:t>programs are</a:t>
            </a:r>
            <a:r>
              <a:rPr sz="1500" spc="-15" dirty="0">
                <a:solidFill>
                  <a:srgbClr val="FFFFFF"/>
                </a:solidFill>
                <a:latin typeface="Source Sans Pro"/>
                <a:cs typeface="Source Sans Pro"/>
              </a:rPr>
              <a:t> </a:t>
            </a:r>
            <a:r>
              <a:rPr sz="1500" spc="-5" dirty="0">
                <a:solidFill>
                  <a:srgbClr val="FFFFFF"/>
                </a:solidFill>
                <a:latin typeface="Source Sans Pro"/>
                <a:cs typeface="Source Sans Pro"/>
              </a:rPr>
              <a:t>aligned </a:t>
            </a:r>
            <a:r>
              <a:rPr sz="1500" spc="-285" dirty="0">
                <a:solidFill>
                  <a:srgbClr val="FFFFFF"/>
                </a:solidFill>
                <a:latin typeface="Source Sans Pro"/>
                <a:cs typeface="Source Sans Pro"/>
              </a:rPr>
              <a:t> </a:t>
            </a:r>
            <a:r>
              <a:rPr sz="1500" spc="-15" dirty="0">
                <a:solidFill>
                  <a:srgbClr val="FFFFFF"/>
                </a:solidFill>
                <a:latin typeface="Source Sans Pro"/>
                <a:cs typeface="Source Sans Pro"/>
              </a:rPr>
              <a:t>to</a:t>
            </a:r>
            <a:r>
              <a:rPr sz="1500" spc="-10" dirty="0">
                <a:solidFill>
                  <a:srgbClr val="FFFFFF"/>
                </a:solidFill>
                <a:latin typeface="Source Sans Pro"/>
                <a:cs typeface="Source Sans Pro"/>
              </a:rPr>
              <a:t> </a:t>
            </a:r>
            <a:r>
              <a:rPr sz="1500" b="1" spc="-5" dirty="0">
                <a:solidFill>
                  <a:srgbClr val="FFFFFF"/>
                </a:solidFill>
                <a:latin typeface="Source Sans Pro"/>
                <a:cs typeface="Source Sans Pro"/>
              </a:rPr>
              <a:t>labor</a:t>
            </a:r>
            <a:r>
              <a:rPr sz="1500" b="1" spc="-10" dirty="0">
                <a:solidFill>
                  <a:srgbClr val="FFFFFF"/>
                </a:solidFill>
                <a:latin typeface="Source Sans Pro"/>
                <a:cs typeface="Source Sans Pro"/>
              </a:rPr>
              <a:t> market</a:t>
            </a:r>
            <a:r>
              <a:rPr sz="1500" b="1" spc="-35" dirty="0">
                <a:solidFill>
                  <a:srgbClr val="FFFFFF"/>
                </a:solidFill>
                <a:latin typeface="Source Sans Pro"/>
                <a:cs typeface="Source Sans Pro"/>
              </a:rPr>
              <a:t> </a:t>
            </a:r>
            <a:r>
              <a:rPr sz="1500" b="1" dirty="0">
                <a:solidFill>
                  <a:srgbClr val="FFFFFF"/>
                </a:solidFill>
                <a:latin typeface="Source Sans Pro"/>
                <a:cs typeface="Source Sans Pro"/>
              </a:rPr>
              <a:t>needs</a:t>
            </a:r>
            <a:endParaRPr sz="1500" dirty="0">
              <a:latin typeface="Source Sans Pro"/>
              <a:cs typeface="Source Sans Pro"/>
            </a:endParaRPr>
          </a:p>
        </p:txBody>
      </p:sp>
      <p:sp>
        <p:nvSpPr>
          <p:cNvPr id="10" name="object 5"/>
          <p:cNvSpPr txBox="1"/>
          <p:nvPr/>
        </p:nvSpPr>
        <p:spPr>
          <a:xfrm>
            <a:off x="7064767" y="1841309"/>
            <a:ext cx="2326005" cy="1396365"/>
          </a:xfrm>
          <a:prstGeom prst="rect">
            <a:avLst/>
          </a:prstGeom>
          <a:solidFill>
            <a:srgbClr val="002E6C"/>
          </a:solidFill>
        </p:spPr>
        <p:txBody>
          <a:bodyPr vert="horz" wrap="square" lIns="0" tIns="3810" rIns="0" bIns="0" rtlCol="0">
            <a:spAutoFit/>
          </a:bodyPr>
          <a:lstStyle/>
          <a:p>
            <a:pPr>
              <a:lnSpc>
                <a:spcPct val="100000"/>
              </a:lnSpc>
              <a:spcBef>
                <a:spcPts val="30"/>
              </a:spcBef>
            </a:pPr>
            <a:endParaRPr sz="1700" dirty="0">
              <a:latin typeface="Times New Roman"/>
              <a:cs typeface="Times New Roman"/>
            </a:endParaRPr>
          </a:p>
          <a:p>
            <a:pPr marL="144780" marR="139700" indent="1270" algn="ctr">
              <a:lnSpc>
                <a:spcPct val="94400"/>
              </a:lnSpc>
            </a:pPr>
            <a:r>
              <a:rPr sz="1500" spc="-5" dirty="0">
                <a:solidFill>
                  <a:srgbClr val="FFFFFF"/>
                </a:solidFill>
                <a:latin typeface="Source Sans Pro"/>
                <a:cs typeface="Source Sans Pro"/>
              </a:rPr>
              <a:t>Whether </a:t>
            </a:r>
            <a:r>
              <a:rPr sz="1500" spc="-10" dirty="0">
                <a:solidFill>
                  <a:srgbClr val="FFFFFF"/>
                </a:solidFill>
                <a:latin typeface="Source Sans Pro"/>
                <a:cs typeface="Source Sans Pro"/>
              </a:rPr>
              <a:t>programs are </a:t>
            </a:r>
            <a:r>
              <a:rPr sz="1500" dirty="0">
                <a:solidFill>
                  <a:srgbClr val="FFFFFF"/>
                </a:solidFill>
                <a:latin typeface="Source Sans Pro"/>
                <a:cs typeface="Source Sans Pro"/>
              </a:rPr>
              <a:t>of </a:t>
            </a:r>
            <a:r>
              <a:rPr sz="1500" spc="5" dirty="0">
                <a:solidFill>
                  <a:srgbClr val="FFFFFF"/>
                </a:solidFill>
                <a:latin typeface="Source Sans Pro"/>
                <a:cs typeface="Source Sans Pro"/>
              </a:rPr>
              <a:t> </a:t>
            </a:r>
            <a:r>
              <a:rPr sz="1500" dirty="0">
                <a:solidFill>
                  <a:srgbClr val="FFFFFF"/>
                </a:solidFill>
                <a:latin typeface="Source Sans Pro"/>
                <a:cs typeface="Source Sans Pro"/>
              </a:rPr>
              <a:t>sufficient</a:t>
            </a:r>
            <a:r>
              <a:rPr sz="1500" spc="-35" dirty="0">
                <a:solidFill>
                  <a:srgbClr val="FFFFFF"/>
                </a:solidFill>
                <a:latin typeface="Source Sans Pro"/>
                <a:cs typeface="Source Sans Pro"/>
              </a:rPr>
              <a:t> </a:t>
            </a:r>
            <a:r>
              <a:rPr sz="1500" b="1" spc="-5" dirty="0">
                <a:solidFill>
                  <a:srgbClr val="FFFFFF"/>
                </a:solidFill>
                <a:latin typeface="Source Sans Pro"/>
                <a:cs typeface="Source Sans Pro"/>
              </a:rPr>
              <a:t>size,</a:t>
            </a:r>
            <a:r>
              <a:rPr sz="1500" b="1" spc="-30" dirty="0">
                <a:solidFill>
                  <a:srgbClr val="FFFFFF"/>
                </a:solidFill>
                <a:latin typeface="Source Sans Pro"/>
                <a:cs typeface="Source Sans Pro"/>
              </a:rPr>
              <a:t> </a:t>
            </a:r>
            <a:r>
              <a:rPr sz="1500" b="1" spc="-15" dirty="0">
                <a:solidFill>
                  <a:srgbClr val="FFFFFF"/>
                </a:solidFill>
                <a:latin typeface="Source Sans Pro"/>
                <a:cs typeface="Source Sans Pro"/>
              </a:rPr>
              <a:t>scope</a:t>
            </a:r>
            <a:r>
              <a:rPr sz="1500" b="1" spc="-20" dirty="0">
                <a:solidFill>
                  <a:srgbClr val="FFFFFF"/>
                </a:solidFill>
                <a:latin typeface="Source Sans Pro"/>
                <a:cs typeface="Source Sans Pro"/>
              </a:rPr>
              <a:t> </a:t>
            </a:r>
            <a:r>
              <a:rPr sz="1500" b="1" dirty="0">
                <a:solidFill>
                  <a:srgbClr val="FFFFFF"/>
                </a:solidFill>
                <a:latin typeface="Source Sans Pro"/>
                <a:cs typeface="Source Sans Pro"/>
              </a:rPr>
              <a:t>and </a:t>
            </a:r>
            <a:r>
              <a:rPr sz="1500" b="1" spc="-285" dirty="0">
                <a:solidFill>
                  <a:srgbClr val="FFFFFF"/>
                </a:solidFill>
                <a:latin typeface="Source Sans Pro"/>
                <a:cs typeface="Source Sans Pro"/>
              </a:rPr>
              <a:t> </a:t>
            </a:r>
            <a:r>
              <a:rPr sz="1500" b="1" dirty="0">
                <a:solidFill>
                  <a:srgbClr val="FFFFFF"/>
                </a:solidFill>
                <a:latin typeface="Source Sans Pro"/>
                <a:cs typeface="Source Sans Pro"/>
              </a:rPr>
              <a:t>quality </a:t>
            </a:r>
            <a:r>
              <a:rPr sz="1500" spc="-15" dirty="0">
                <a:solidFill>
                  <a:srgbClr val="FFFFFF"/>
                </a:solidFill>
                <a:latin typeface="Source Sans Pro"/>
                <a:cs typeface="Source Sans Pro"/>
              </a:rPr>
              <a:t>to </a:t>
            </a:r>
            <a:r>
              <a:rPr sz="1500" spc="-5" dirty="0">
                <a:solidFill>
                  <a:srgbClr val="FFFFFF"/>
                </a:solidFill>
                <a:latin typeface="Source Sans Pro"/>
                <a:cs typeface="Source Sans Pro"/>
              </a:rPr>
              <a:t>meet </a:t>
            </a:r>
            <a:r>
              <a:rPr sz="1500" dirty="0">
                <a:solidFill>
                  <a:srgbClr val="FFFFFF"/>
                </a:solidFill>
                <a:latin typeface="Source Sans Pro"/>
                <a:cs typeface="Source Sans Pro"/>
              </a:rPr>
              <a:t>all </a:t>
            </a:r>
            <a:r>
              <a:rPr sz="1500" spc="5" dirty="0">
                <a:solidFill>
                  <a:srgbClr val="FFFFFF"/>
                </a:solidFill>
                <a:latin typeface="Source Sans Pro"/>
                <a:cs typeface="Source Sans Pro"/>
              </a:rPr>
              <a:t> </a:t>
            </a:r>
            <a:r>
              <a:rPr sz="1500" spc="-10" dirty="0">
                <a:solidFill>
                  <a:srgbClr val="FFFFFF"/>
                </a:solidFill>
                <a:latin typeface="Source Sans Pro"/>
                <a:cs typeface="Source Sans Pro"/>
              </a:rPr>
              <a:t>students’</a:t>
            </a:r>
            <a:r>
              <a:rPr sz="1500" spc="5" dirty="0">
                <a:solidFill>
                  <a:srgbClr val="FFFFFF"/>
                </a:solidFill>
                <a:latin typeface="Source Sans Pro"/>
                <a:cs typeface="Source Sans Pro"/>
              </a:rPr>
              <a:t> </a:t>
            </a:r>
            <a:r>
              <a:rPr sz="1500" spc="-5" dirty="0">
                <a:solidFill>
                  <a:srgbClr val="FFFFFF"/>
                </a:solidFill>
                <a:latin typeface="Source Sans Pro"/>
                <a:cs typeface="Source Sans Pro"/>
              </a:rPr>
              <a:t>needs</a:t>
            </a:r>
            <a:endParaRPr sz="1500" dirty="0">
              <a:latin typeface="Source Sans Pro"/>
              <a:cs typeface="Source Sans Pro"/>
            </a:endParaRPr>
          </a:p>
        </p:txBody>
      </p:sp>
      <p:sp>
        <p:nvSpPr>
          <p:cNvPr id="11" name="object 6"/>
          <p:cNvSpPr txBox="1"/>
          <p:nvPr/>
        </p:nvSpPr>
        <p:spPr>
          <a:xfrm>
            <a:off x="938784" y="3471990"/>
            <a:ext cx="2326005" cy="1396365"/>
          </a:xfrm>
          <a:prstGeom prst="rect">
            <a:avLst/>
          </a:prstGeom>
          <a:solidFill>
            <a:srgbClr val="002E6C"/>
          </a:solidFill>
        </p:spPr>
        <p:txBody>
          <a:bodyPr vert="horz" wrap="square" lIns="0" tIns="2540" rIns="0" bIns="0" rtlCol="0">
            <a:spAutoFit/>
          </a:bodyPr>
          <a:lstStyle/>
          <a:p>
            <a:pPr>
              <a:lnSpc>
                <a:spcPct val="100000"/>
              </a:lnSpc>
              <a:spcBef>
                <a:spcPts val="20"/>
              </a:spcBef>
            </a:pPr>
            <a:endParaRPr sz="2450" dirty="0">
              <a:latin typeface="Times New Roman"/>
              <a:cs typeface="Times New Roman"/>
            </a:endParaRPr>
          </a:p>
          <a:p>
            <a:pPr marL="200660" marR="193040" indent="-635" algn="ctr">
              <a:lnSpc>
                <a:spcPct val="94300"/>
              </a:lnSpc>
            </a:pPr>
            <a:r>
              <a:rPr sz="1500" spc="-10" dirty="0">
                <a:solidFill>
                  <a:srgbClr val="FFFFFF"/>
                </a:solidFill>
                <a:latin typeface="Source Sans Pro"/>
                <a:cs typeface="Source Sans Pro"/>
              </a:rPr>
              <a:t>Progress toward </a:t>
            </a:r>
            <a:r>
              <a:rPr sz="1500" spc="-5" dirty="0">
                <a:solidFill>
                  <a:srgbClr val="FFFFFF"/>
                </a:solidFill>
                <a:latin typeface="Source Sans Pro"/>
                <a:cs typeface="Source Sans Pro"/>
              </a:rPr>
              <a:t> implementing</a:t>
            </a:r>
            <a:r>
              <a:rPr sz="1500" spc="-45" dirty="0">
                <a:solidFill>
                  <a:srgbClr val="FFFFFF"/>
                </a:solidFill>
                <a:latin typeface="Source Sans Pro"/>
                <a:cs typeface="Source Sans Pro"/>
              </a:rPr>
              <a:t> </a:t>
            </a:r>
            <a:r>
              <a:rPr sz="1500" spc="-10" dirty="0">
                <a:solidFill>
                  <a:srgbClr val="FFFFFF"/>
                </a:solidFill>
                <a:latin typeface="Source Sans Pro"/>
                <a:cs typeface="Source Sans Pro"/>
              </a:rPr>
              <a:t>programs </a:t>
            </a:r>
            <a:r>
              <a:rPr sz="1500" spc="-285" dirty="0">
                <a:solidFill>
                  <a:srgbClr val="FFFFFF"/>
                </a:solidFill>
                <a:latin typeface="Source Sans Pro"/>
                <a:cs typeface="Source Sans Pro"/>
              </a:rPr>
              <a:t> </a:t>
            </a:r>
            <a:r>
              <a:rPr sz="1500" spc="-5" dirty="0">
                <a:solidFill>
                  <a:srgbClr val="FFFFFF"/>
                </a:solidFill>
                <a:latin typeface="Source Sans Pro"/>
                <a:cs typeface="Source Sans Pro"/>
              </a:rPr>
              <a:t>and</a:t>
            </a:r>
            <a:r>
              <a:rPr sz="1500" spc="-10" dirty="0">
                <a:solidFill>
                  <a:srgbClr val="FFFFFF"/>
                </a:solidFill>
                <a:latin typeface="Source Sans Pro"/>
                <a:cs typeface="Source Sans Pro"/>
              </a:rPr>
              <a:t> </a:t>
            </a:r>
            <a:r>
              <a:rPr sz="1500" b="1" spc="-10" dirty="0">
                <a:solidFill>
                  <a:srgbClr val="FFFFFF"/>
                </a:solidFill>
                <a:latin typeface="Source Sans Pro"/>
                <a:cs typeface="Source Sans Pro"/>
              </a:rPr>
              <a:t>programs</a:t>
            </a:r>
            <a:r>
              <a:rPr sz="1500" b="1" spc="-25" dirty="0">
                <a:solidFill>
                  <a:srgbClr val="FFFFFF"/>
                </a:solidFill>
                <a:latin typeface="Source Sans Pro"/>
                <a:cs typeface="Source Sans Pro"/>
              </a:rPr>
              <a:t> </a:t>
            </a:r>
            <a:r>
              <a:rPr sz="1500" b="1" spc="-10" dirty="0">
                <a:solidFill>
                  <a:srgbClr val="FFFFFF"/>
                </a:solidFill>
                <a:latin typeface="Source Sans Pro"/>
                <a:cs typeface="Source Sans Pro"/>
              </a:rPr>
              <a:t>of study</a:t>
            </a:r>
            <a:endParaRPr sz="1500" dirty="0">
              <a:latin typeface="Source Sans Pro"/>
              <a:cs typeface="Source Sans Pro"/>
            </a:endParaRPr>
          </a:p>
        </p:txBody>
      </p:sp>
      <p:sp>
        <p:nvSpPr>
          <p:cNvPr id="12" name="object 7"/>
          <p:cNvSpPr txBox="1"/>
          <p:nvPr/>
        </p:nvSpPr>
        <p:spPr>
          <a:xfrm>
            <a:off x="3991182" y="3436246"/>
            <a:ext cx="2324100" cy="1396365"/>
          </a:xfrm>
          <a:prstGeom prst="rect">
            <a:avLst/>
          </a:prstGeom>
          <a:solidFill>
            <a:srgbClr val="002E6C"/>
          </a:solidFill>
        </p:spPr>
        <p:txBody>
          <a:bodyPr vert="horz" wrap="square" lIns="0" tIns="4445" rIns="0" bIns="0" rtlCol="0">
            <a:spAutoFit/>
          </a:bodyPr>
          <a:lstStyle/>
          <a:p>
            <a:pPr>
              <a:lnSpc>
                <a:spcPct val="100000"/>
              </a:lnSpc>
              <a:spcBef>
                <a:spcPts val="35"/>
              </a:spcBef>
            </a:pPr>
            <a:endParaRPr sz="1700" dirty="0">
              <a:latin typeface="Times New Roman"/>
              <a:cs typeface="Times New Roman"/>
            </a:endParaRPr>
          </a:p>
          <a:p>
            <a:pPr marL="104775" marR="97155" indent="-1905" algn="ctr">
              <a:lnSpc>
                <a:spcPct val="94300"/>
              </a:lnSpc>
            </a:pPr>
            <a:r>
              <a:rPr sz="1500" spc="-5" dirty="0">
                <a:solidFill>
                  <a:srgbClr val="FFFFFF"/>
                </a:solidFill>
                <a:latin typeface="Source Sans Pro"/>
                <a:cs typeface="Source Sans Pro"/>
              </a:rPr>
              <a:t>Efforts </a:t>
            </a:r>
            <a:r>
              <a:rPr sz="1500" spc="-15" dirty="0">
                <a:solidFill>
                  <a:srgbClr val="FFFFFF"/>
                </a:solidFill>
                <a:latin typeface="Source Sans Pro"/>
                <a:cs typeface="Source Sans Pro"/>
              </a:rPr>
              <a:t>to </a:t>
            </a:r>
            <a:r>
              <a:rPr sz="1500" spc="-5" dirty="0">
                <a:solidFill>
                  <a:srgbClr val="FFFFFF"/>
                </a:solidFill>
                <a:latin typeface="Source Sans Pro"/>
                <a:cs typeface="Source Sans Pro"/>
              </a:rPr>
              <a:t>improve </a:t>
            </a:r>
            <a:r>
              <a:rPr sz="1500" dirty="0">
                <a:solidFill>
                  <a:srgbClr val="FFFFFF"/>
                </a:solidFill>
                <a:latin typeface="Source Sans Pro"/>
                <a:cs typeface="Source Sans Pro"/>
              </a:rPr>
              <a:t> </a:t>
            </a:r>
            <a:r>
              <a:rPr sz="1500" spc="-5" dirty="0">
                <a:solidFill>
                  <a:srgbClr val="FFFFFF"/>
                </a:solidFill>
                <a:latin typeface="Source Sans Pro"/>
                <a:cs typeface="Source Sans Pro"/>
              </a:rPr>
              <a:t>recruitment, </a:t>
            </a:r>
            <a:r>
              <a:rPr sz="1500" spc="-10" dirty="0">
                <a:solidFill>
                  <a:srgbClr val="FFFFFF"/>
                </a:solidFill>
                <a:latin typeface="Source Sans Pro"/>
                <a:cs typeface="Source Sans Pro"/>
              </a:rPr>
              <a:t>retention </a:t>
            </a:r>
            <a:r>
              <a:rPr sz="1500" spc="-5" dirty="0">
                <a:solidFill>
                  <a:srgbClr val="FFFFFF"/>
                </a:solidFill>
                <a:latin typeface="Source Sans Pro"/>
                <a:cs typeface="Source Sans Pro"/>
              </a:rPr>
              <a:t>and </a:t>
            </a:r>
            <a:r>
              <a:rPr sz="1500" spc="-285" dirty="0">
                <a:solidFill>
                  <a:srgbClr val="FFFFFF"/>
                </a:solidFill>
                <a:latin typeface="Source Sans Pro"/>
                <a:cs typeface="Source Sans Pro"/>
              </a:rPr>
              <a:t> </a:t>
            </a:r>
            <a:r>
              <a:rPr sz="1500" spc="-10" dirty="0">
                <a:solidFill>
                  <a:srgbClr val="FFFFFF"/>
                </a:solidFill>
                <a:latin typeface="Source Sans Pro"/>
                <a:cs typeface="Source Sans Pro"/>
              </a:rPr>
              <a:t>training</a:t>
            </a:r>
            <a:r>
              <a:rPr sz="1500" spc="5" dirty="0">
                <a:solidFill>
                  <a:srgbClr val="FFFFFF"/>
                </a:solidFill>
                <a:latin typeface="Source Sans Pro"/>
                <a:cs typeface="Source Sans Pro"/>
              </a:rPr>
              <a:t> </a:t>
            </a:r>
            <a:r>
              <a:rPr sz="1500" dirty="0">
                <a:solidFill>
                  <a:srgbClr val="FFFFFF"/>
                </a:solidFill>
                <a:latin typeface="Source Sans Pro"/>
                <a:cs typeface="Source Sans Pro"/>
              </a:rPr>
              <a:t>of</a:t>
            </a:r>
            <a:r>
              <a:rPr sz="1500" spc="-15" dirty="0">
                <a:solidFill>
                  <a:srgbClr val="FFFFFF"/>
                </a:solidFill>
                <a:latin typeface="Source Sans Pro"/>
                <a:cs typeface="Source Sans Pro"/>
              </a:rPr>
              <a:t> </a:t>
            </a:r>
            <a:r>
              <a:rPr sz="1500" b="1" spc="-5" dirty="0">
                <a:solidFill>
                  <a:srgbClr val="FFFFFF"/>
                </a:solidFill>
                <a:latin typeface="Source Sans Pro"/>
                <a:cs typeface="Source Sans Pro"/>
              </a:rPr>
              <a:t>faculty</a:t>
            </a:r>
            <a:endParaRPr sz="1500" dirty="0">
              <a:latin typeface="Source Sans Pro"/>
              <a:cs typeface="Source Sans Pro"/>
            </a:endParaRPr>
          </a:p>
          <a:p>
            <a:pPr algn="ctr">
              <a:lnSpc>
                <a:spcPts val="1705"/>
              </a:lnSpc>
            </a:pPr>
            <a:r>
              <a:rPr sz="1500" b="1" dirty="0">
                <a:solidFill>
                  <a:srgbClr val="FFFFFF"/>
                </a:solidFill>
                <a:latin typeface="Source Sans Pro"/>
                <a:cs typeface="Source Sans Pro"/>
              </a:rPr>
              <a:t>and</a:t>
            </a:r>
            <a:r>
              <a:rPr sz="1500" b="1" spc="-40" dirty="0">
                <a:solidFill>
                  <a:srgbClr val="FFFFFF"/>
                </a:solidFill>
                <a:latin typeface="Source Sans Pro"/>
                <a:cs typeface="Source Sans Pro"/>
              </a:rPr>
              <a:t> </a:t>
            </a:r>
            <a:r>
              <a:rPr sz="1500" b="1" spc="-15" dirty="0">
                <a:solidFill>
                  <a:srgbClr val="FFFFFF"/>
                </a:solidFill>
                <a:latin typeface="Source Sans Pro"/>
                <a:cs typeface="Source Sans Pro"/>
              </a:rPr>
              <a:t>staff</a:t>
            </a:r>
            <a:endParaRPr sz="1500" dirty="0">
              <a:latin typeface="Source Sans Pro"/>
              <a:cs typeface="Source Sans Pro"/>
            </a:endParaRPr>
          </a:p>
        </p:txBody>
      </p:sp>
      <p:sp>
        <p:nvSpPr>
          <p:cNvPr id="13" name="object 8"/>
          <p:cNvSpPr txBox="1"/>
          <p:nvPr/>
        </p:nvSpPr>
        <p:spPr>
          <a:xfrm>
            <a:off x="7064767" y="3436246"/>
            <a:ext cx="2326005" cy="1396365"/>
          </a:xfrm>
          <a:prstGeom prst="rect">
            <a:avLst/>
          </a:prstGeom>
          <a:solidFill>
            <a:srgbClr val="002E6C"/>
          </a:solidFill>
        </p:spPr>
        <p:txBody>
          <a:bodyPr vert="horz" wrap="square" lIns="0" tIns="0" rIns="0" bIns="0" rtlCol="0">
            <a:spAutoFit/>
          </a:bodyPr>
          <a:lstStyle/>
          <a:p>
            <a:pPr>
              <a:lnSpc>
                <a:spcPct val="100000"/>
              </a:lnSpc>
            </a:pPr>
            <a:endParaRPr sz="2500" dirty="0">
              <a:latin typeface="Times New Roman"/>
              <a:cs typeface="Times New Roman"/>
            </a:endParaRPr>
          </a:p>
          <a:p>
            <a:pPr marL="62865" marR="55244" algn="ctr">
              <a:lnSpc>
                <a:spcPts val="1700"/>
              </a:lnSpc>
            </a:pPr>
            <a:r>
              <a:rPr sz="1500" spc="-10" dirty="0">
                <a:solidFill>
                  <a:srgbClr val="FFFFFF"/>
                </a:solidFill>
                <a:latin typeface="Source Sans Pro"/>
                <a:cs typeface="Source Sans Pro"/>
              </a:rPr>
              <a:t>Progress toward </a:t>
            </a:r>
            <a:r>
              <a:rPr sz="1500" b="1" spc="-5" dirty="0">
                <a:solidFill>
                  <a:srgbClr val="FFFFFF"/>
                </a:solidFill>
                <a:latin typeface="Source Sans Pro"/>
                <a:cs typeface="Source Sans Pro"/>
              </a:rPr>
              <a:t>improving </a:t>
            </a:r>
            <a:r>
              <a:rPr sz="1500" b="1" spc="-285" dirty="0">
                <a:solidFill>
                  <a:srgbClr val="FFFFFF"/>
                </a:solidFill>
                <a:latin typeface="Source Sans Pro"/>
                <a:cs typeface="Source Sans Pro"/>
              </a:rPr>
              <a:t> </a:t>
            </a:r>
            <a:r>
              <a:rPr sz="1500" b="1" spc="-20" dirty="0">
                <a:solidFill>
                  <a:srgbClr val="FFFFFF"/>
                </a:solidFill>
                <a:latin typeface="Source Sans Pro"/>
                <a:cs typeface="Source Sans Pro"/>
              </a:rPr>
              <a:t>access</a:t>
            </a:r>
            <a:endParaRPr sz="1500" dirty="0">
              <a:latin typeface="Source Sans Pro"/>
              <a:cs typeface="Source Sans Pro"/>
            </a:endParaRPr>
          </a:p>
          <a:p>
            <a:pPr algn="ctr">
              <a:lnSpc>
                <a:spcPts val="1655"/>
              </a:lnSpc>
            </a:pPr>
            <a:r>
              <a:rPr sz="1500" b="1" dirty="0">
                <a:solidFill>
                  <a:srgbClr val="FFFFFF"/>
                </a:solidFill>
                <a:latin typeface="Source Sans Pro"/>
                <a:cs typeface="Source Sans Pro"/>
              </a:rPr>
              <a:t>and</a:t>
            </a:r>
            <a:r>
              <a:rPr sz="1500" b="1" spc="-45" dirty="0">
                <a:solidFill>
                  <a:srgbClr val="FFFFFF"/>
                </a:solidFill>
                <a:latin typeface="Source Sans Pro"/>
                <a:cs typeface="Source Sans Pro"/>
              </a:rPr>
              <a:t> </a:t>
            </a:r>
            <a:r>
              <a:rPr sz="1500" b="1" dirty="0">
                <a:solidFill>
                  <a:srgbClr val="FFFFFF"/>
                </a:solidFill>
                <a:latin typeface="Source Sans Pro"/>
                <a:cs typeface="Source Sans Pro"/>
              </a:rPr>
              <a:t>equity</a:t>
            </a:r>
            <a:endParaRPr sz="1500" dirty="0">
              <a:latin typeface="Source Sans Pro"/>
              <a:cs typeface="Source Sans Pro"/>
            </a:endParaRPr>
          </a:p>
        </p:txBody>
      </p:sp>
    </p:spTree>
    <p:extLst>
      <p:ext uri="{BB962C8B-B14F-4D97-AF65-F5344CB8AC3E}">
        <p14:creationId xmlns:p14="http://schemas.microsoft.com/office/powerpoint/2010/main" val="1981054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8BC8B43-2151-4F8B-A76B-3F6F83C8F7D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37014" y="1757767"/>
            <a:ext cx="10548953" cy="3757389"/>
          </a:xfrm>
          <a:prstGeom prst="rect">
            <a:avLst/>
          </a:prstGeom>
        </p:spPr>
      </p:pic>
      <p:sp>
        <p:nvSpPr>
          <p:cNvPr id="6" name="Title 5"/>
          <p:cNvSpPr>
            <a:spLocks noGrp="1"/>
          </p:cNvSpPr>
          <p:nvPr>
            <p:ph type="title"/>
          </p:nvPr>
        </p:nvSpPr>
        <p:spPr>
          <a:xfrm>
            <a:off x="163576" y="332748"/>
            <a:ext cx="11559032" cy="1061829"/>
          </a:xfrm>
        </p:spPr>
        <p:txBody>
          <a:bodyPr>
            <a:spAutoFit/>
          </a:bodyPr>
          <a:lstStyle/>
          <a:p>
            <a:r>
              <a:rPr lang="en-US" sz="4000" spc="-15" dirty="0">
                <a:solidFill>
                  <a:srgbClr val="002E6C"/>
                </a:solidFill>
                <a:latin typeface="Source Sans Pro"/>
                <a:cs typeface="Source Sans Pro"/>
              </a:rPr>
              <a:t>Relationship</a:t>
            </a:r>
            <a:r>
              <a:rPr lang="en-US" sz="4000" spc="-20" dirty="0">
                <a:solidFill>
                  <a:srgbClr val="002E6C"/>
                </a:solidFill>
                <a:latin typeface="Source Sans Pro"/>
                <a:cs typeface="Source Sans Pro"/>
              </a:rPr>
              <a:t> </a:t>
            </a:r>
            <a:r>
              <a:rPr lang="en-US" sz="4000" spc="-15" dirty="0">
                <a:solidFill>
                  <a:srgbClr val="002E6C"/>
                </a:solidFill>
                <a:latin typeface="Source Sans Pro"/>
                <a:cs typeface="Source Sans Pro"/>
              </a:rPr>
              <a:t>Between</a:t>
            </a:r>
            <a:r>
              <a:rPr lang="en-US" sz="4000" spc="5" dirty="0">
                <a:solidFill>
                  <a:srgbClr val="002E6C"/>
                </a:solidFill>
                <a:latin typeface="Source Sans Pro"/>
                <a:cs typeface="Source Sans Pro"/>
              </a:rPr>
              <a:t> </a:t>
            </a:r>
            <a:r>
              <a:rPr lang="en-US" sz="4000" spc="-5" dirty="0">
                <a:solidFill>
                  <a:srgbClr val="002E6C"/>
                </a:solidFill>
                <a:latin typeface="Source Sans Pro"/>
                <a:cs typeface="Source Sans Pro"/>
              </a:rPr>
              <a:t>the CLNA &amp; the</a:t>
            </a:r>
            <a:r>
              <a:rPr lang="en-US" sz="4000" spc="-20" dirty="0">
                <a:solidFill>
                  <a:srgbClr val="002E6C"/>
                </a:solidFill>
                <a:latin typeface="Source Sans Pro"/>
                <a:cs typeface="Source Sans Pro"/>
              </a:rPr>
              <a:t> </a:t>
            </a:r>
            <a:r>
              <a:rPr lang="en-US" sz="4000" spc="-15" dirty="0">
                <a:solidFill>
                  <a:srgbClr val="002E6C"/>
                </a:solidFill>
                <a:latin typeface="Source Sans Pro"/>
                <a:cs typeface="Source Sans Pro"/>
              </a:rPr>
              <a:t>Application</a:t>
            </a:r>
            <a:endParaRPr lang="en-US" sz="4000" dirty="0"/>
          </a:p>
        </p:txBody>
      </p:sp>
      <p:sp>
        <p:nvSpPr>
          <p:cNvPr id="9" name="object 4"/>
          <p:cNvSpPr txBox="1"/>
          <p:nvPr/>
        </p:nvSpPr>
        <p:spPr>
          <a:xfrm>
            <a:off x="1064340" y="1734295"/>
            <a:ext cx="4676060" cy="3259226"/>
          </a:xfrm>
          <a:prstGeom prst="rect">
            <a:avLst/>
          </a:prstGeom>
        </p:spPr>
        <p:txBody>
          <a:bodyPr vert="horz" wrap="square" lIns="0" tIns="179705" rIns="0" bIns="0" rtlCol="0">
            <a:spAutoFit/>
          </a:bodyPr>
          <a:lstStyle/>
          <a:p>
            <a:pPr marL="12700">
              <a:lnSpc>
                <a:spcPct val="100000"/>
              </a:lnSpc>
              <a:spcBef>
                <a:spcPts val="1415"/>
              </a:spcBef>
            </a:pPr>
            <a:r>
              <a:rPr sz="2000" b="1" dirty="0">
                <a:solidFill>
                  <a:srgbClr val="FFFFFF"/>
                </a:solidFill>
                <a:latin typeface="Source Sans Pro"/>
                <a:cs typeface="Source Sans Pro"/>
              </a:rPr>
              <a:t>Needs</a:t>
            </a:r>
            <a:r>
              <a:rPr sz="2000" b="1" spc="-60" dirty="0">
                <a:solidFill>
                  <a:srgbClr val="FFFFFF"/>
                </a:solidFill>
                <a:latin typeface="Source Sans Pro"/>
                <a:cs typeface="Source Sans Pro"/>
              </a:rPr>
              <a:t> </a:t>
            </a:r>
            <a:r>
              <a:rPr sz="2000" b="1" spc="5" dirty="0">
                <a:solidFill>
                  <a:srgbClr val="FFFFFF"/>
                </a:solidFill>
                <a:latin typeface="Source Sans Pro"/>
                <a:cs typeface="Source Sans Pro"/>
              </a:rPr>
              <a:t>Assessment</a:t>
            </a:r>
            <a:endParaRPr lang="en-US" sz="2000" b="1" spc="5" dirty="0">
              <a:solidFill>
                <a:srgbClr val="FFFFFF"/>
              </a:solidFill>
              <a:latin typeface="Source Sans Pro"/>
              <a:cs typeface="Source Sans Pro"/>
            </a:endParaRPr>
          </a:p>
          <a:p>
            <a:pPr marL="354964" indent="-342900">
              <a:lnSpc>
                <a:spcPct val="100000"/>
              </a:lnSpc>
              <a:spcBef>
                <a:spcPts val="840"/>
              </a:spcBef>
              <a:buFont typeface="+mj-lt"/>
              <a:buAutoNum type="arabicPeriod"/>
              <a:tabLst>
                <a:tab pos="127000" algn="l"/>
              </a:tabLst>
            </a:pPr>
            <a:r>
              <a:rPr sz="1300" b="1" spc="-5" dirty="0">
                <a:solidFill>
                  <a:srgbClr val="FFFFFF"/>
                </a:solidFill>
                <a:latin typeface="Source Sans Pro"/>
                <a:cs typeface="Source Sans Pro"/>
              </a:rPr>
              <a:t>Identify</a:t>
            </a:r>
            <a:r>
              <a:rPr sz="1300" b="1" dirty="0">
                <a:solidFill>
                  <a:srgbClr val="FFFFFF"/>
                </a:solidFill>
                <a:latin typeface="Source Sans Pro"/>
                <a:cs typeface="Source Sans Pro"/>
              </a:rPr>
              <a:t> </a:t>
            </a:r>
            <a:r>
              <a:rPr sz="1300" b="1" spc="-15" dirty="0">
                <a:solidFill>
                  <a:srgbClr val="FFFFFF"/>
                </a:solidFill>
                <a:latin typeface="Source Sans Pro"/>
                <a:cs typeface="Source Sans Pro"/>
              </a:rPr>
              <a:t>areas</a:t>
            </a:r>
            <a:r>
              <a:rPr sz="1300" b="1" spc="15" dirty="0">
                <a:solidFill>
                  <a:srgbClr val="FFFFFF"/>
                </a:solidFill>
                <a:latin typeface="Source Sans Pro"/>
                <a:cs typeface="Source Sans Pro"/>
              </a:rPr>
              <a:t> </a:t>
            </a:r>
            <a:r>
              <a:rPr sz="1300" b="1" dirty="0">
                <a:solidFill>
                  <a:srgbClr val="FFFFFF"/>
                </a:solidFill>
                <a:latin typeface="Source Sans Pro"/>
                <a:cs typeface="Source Sans Pro"/>
              </a:rPr>
              <a:t>of </a:t>
            </a:r>
            <a:r>
              <a:rPr sz="1300" b="1" spc="-10" dirty="0">
                <a:solidFill>
                  <a:srgbClr val="FFFFFF"/>
                </a:solidFill>
                <a:latin typeface="Source Sans Pro"/>
                <a:cs typeface="Source Sans Pro"/>
              </a:rPr>
              <a:t>strength</a:t>
            </a:r>
            <a:r>
              <a:rPr sz="1300" b="1" spc="10" dirty="0">
                <a:solidFill>
                  <a:srgbClr val="FFFFFF"/>
                </a:solidFill>
                <a:latin typeface="Source Sans Pro"/>
                <a:cs typeface="Source Sans Pro"/>
              </a:rPr>
              <a:t> </a:t>
            </a:r>
            <a:r>
              <a:rPr sz="1300" b="1" dirty="0">
                <a:solidFill>
                  <a:srgbClr val="FFFFFF"/>
                </a:solidFill>
                <a:latin typeface="Source Sans Pro"/>
                <a:cs typeface="Source Sans Pro"/>
              </a:rPr>
              <a:t>in</a:t>
            </a:r>
            <a:r>
              <a:rPr sz="1300" b="1" spc="-5" dirty="0">
                <a:solidFill>
                  <a:srgbClr val="FFFFFF"/>
                </a:solidFill>
                <a:latin typeface="Source Sans Pro"/>
                <a:cs typeface="Source Sans Pro"/>
              </a:rPr>
              <a:t> </a:t>
            </a:r>
            <a:r>
              <a:rPr sz="1300" b="1" spc="-15" dirty="0">
                <a:solidFill>
                  <a:srgbClr val="FFFFFF"/>
                </a:solidFill>
                <a:latin typeface="Source Sans Pro"/>
                <a:cs typeface="Source Sans Pro"/>
              </a:rPr>
              <a:t>CTE</a:t>
            </a:r>
            <a:r>
              <a:rPr sz="1300" b="1" spc="10" dirty="0">
                <a:solidFill>
                  <a:srgbClr val="FFFFFF"/>
                </a:solidFill>
                <a:latin typeface="Source Sans Pro"/>
                <a:cs typeface="Source Sans Pro"/>
              </a:rPr>
              <a:t> </a:t>
            </a:r>
            <a:r>
              <a:rPr sz="1300" b="1" spc="-15" dirty="0">
                <a:solidFill>
                  <a:srgbClr val="FFFFFF"/>
                </a:solidFill>
                <a:latin typeface="Source Sans Pro"/>
                <a:cs typeface="Source Sans Pro"/>
              </a:rPr>
              <a:t>system</a:t>
            </a:r>
            <a:r>
              <a:rPr sz="1300" b="1" spc="10" dirty="0">
                <a:solidFill>
                  <a:srgbClr val="FFFFFF"/>
                </a:solidFill>
                <a:latin typeface="Source Sans Pro"/>
                <a:cs typeface="Source Sans Pro"/>
              </a:rPr>
              <a:t> </a:t>
            </a:r>
            <a:r>
              <a:rPr sz="1300" b="1" spc="-5" dirty="0">
                <a:solidFill>
                  <a:srgbClr val="FFFFFF"/>
                </a:solidFill>
                <a:latin typeface="Source Sans Pro"/>
                <a:cs typeface="Source Sans Pro"/>
              </a:rPr>
              <a:t>/ </a:t>
            </a:r>
            <a:r>
              <a:rPr sz="1300" b="1" spc="-15" dirty="0">
                <a:solidFill>
                  <a:srgbClr val="FFFFFF"/>
                </a:solidFill>
                <a:latin typeface="Source Sans Pro"/>
                <a:cs typeface="Source Sans Pro"/>
              </a:rPr>
              <a:t>programs</a:t>
            </a:r>
            <a:r>
              <a:rPr lang="en-US" sz="1300" b="1" spc="-15" dirty="0">
                <a:solidFill>
                  <a:srgbClr val="FFFFFF"/>
                </a:solidFill>
                <a:latin typeface="Source Sans Pro"/>
                <a:cs typeface="Source Sans Pro"/>
              </a:rPr>
              <a:t>: </a:t>
            </a:r>
          </a:p>
          <a:p>
            <a:pPr marL="812164" lvl="1" indent="-342900">
              <a:spcBef>
                <a:spcPts val="840"/>
              </a:spcBef>
              <a:buFont typeface="Arial" panose="020B0604020202020204" pitchFamily="34" charset="0"/>
              <a:buChar char="•"/>
              <a:tabLst>
                <a:tab pos="127000" algn="l"/>
              </a:tabLst>
            </a:pPr>
            <a:r>
              <a:rPr lang="en-US" sz="1300" spc="-15" dirty="0">
                <a:solidFill>
                  <a:srgbClr val="FFFFFF"/>
                </a:solidFill>
                <a:latin typeface="Source Sans Pro"/>
                <a:cs typeface="Source Sans Pro"/>
              </a:rPr>
              <a:t>Using prior year enrollment data as a baseline to measure  successful district’s benchmarks completed. </a:t>
            </a:r>
          </a:p>
          <a:p>
            <a:pPr marL="354964" indent="-342900">
              <a:lnSpc>
                <a:spcPct val="100000"/>
              </a:lnSpc>
              <a:spcBef>
                <a:spcPts val="840"/>
              </a:spcBef>
              <a:buFont typeface="+mj-lt"/>
              <a:buAutoNum type="arabicPeriod"/>
              <a:tabLst>
                <a:tab pos="127000" algn="l"/>
              </a:tabLst>
            </a:pPr>
            <a:r>
              <a:rPr sz="1300" b="1" spc="-5" dirty="0">
                <a:solidFill>
                  <a:srgbClr val="FFFFFF"/>
                </a:solidFill>
                <a:latin typeface="Source Sans Pro"/>
                <a:cs typeface="Source Sans Pro"/>
              </a:rPr>
              <a:t>Identify </a:t>
            </a:r>
            <a:r>
              <a:rPr sz="1300" b="1" spc="-15" dirty="0">
                <a:solidFill>
                  <a:srgbClr val="FFFFFF"/>
                </a:solidFill>
                <a:latin typeface="Source Sans Pro"/>
                <a:cs typeface="Source Sans Pro"/>
              </a:rPr>
              <a:t>areas</a:t>
            </a:r>
            <a:r>
              <a:rPr sz="1300" b="1" spc="15" dirty="0">
                <a:solidFill>
                  <a:srgbClr val="FFFFFF"/>
                </a:solidFill>
                <a:latin typeface="Source Sans Pro"/>
                <a:cs typeface="Source Sans Pro"/>
              </a:rPr>
              <a:t> </a:t>
            </a:r>
            <a:r>
              <a:rPr sz="1300" b="1" dirty="0">
                <a:solidFill>
                  <a:srgbClr val="FFFFFF"/>
                </a:solidFill>
                <a:latin typeface="Source Sans Pro"/>
                <a:cs typeface="Source Sans Pro"/>
              </a:rPr>
              <a:t>of </a:t>
            </a:r>
            <a:r>
              <a:rPr sz="1300" b="1" spc="-10" dirty="0">
                <a:solidFill>
                  <a:srgbClr val="FFFFFF"/>
                </a:solidFill>
                <a:latin typeface="Source Sans Pro"/>
                <a:cs typeface="Source Sans Pro"/>
              </a:rPr>
              <a:t>weakness</a:t>
            </a:r>
            <a:r>
              <a:rPr sz="1300" b="1" spc="5" dirty="0">
                <a:solidFill>
                  <a:srgbClr val="FFFFFF"/>
                </a:solidFill>
                <a:latin typeface="Source Sans Pro"/>
                <a:cs typeface="Source Sans Pro"/>
              </a:rPr>
              <a:t> </a:t>
            </a:r>
            <a:r>
              <a:rPr sz="1300" b="1" spc="-10" dirty="0">
                <a:solidFill>
                  <a:srgbClr val="FFFFFF"/>
                </a:solidFill>
                <a:latin typeface="Source Sans Pro"/>
                <a:cs typeface="Source Sans Pro"/>
              </a:rPr>
              <a:t>and</a:t>
            </a:r>
            <a:r>
              <a:rPr sz="1300" b="1" spc="20" dirty="0">
                <a:solidFill>
                  <a:srgbClr val="FFFFFF"/>
                </a:solidFill>
                <a:latin typeface="Source Sans Pro"/>
                <a:cs typeface="Source Sans Pro"/>
              </a:rPr>
              <a:t> </a:t>
            </a:r>
            <a:r>
              <a:rPr sz="1300" b="1" spc="-15" dirty="0">
                <a:solidFill>
                  <a:srgbClr val="FFFFFF"/>
                </a:solidFill>
                <a:latin typeface="Source Sans Pro"/>
                <a:cs typeface="Source Sans Pro"/>
              </a:rPr>
              <a:t>gaps</a:t>
            </a:r>
            <a:r>
              <a:rPr sz="1300" b="1" spc="15" dirty="0">
                <a:solidFill>
                  <a:srgbClr val="FFFFFF"/>
                </a:solidFill>
                <a:latin typeface="Source Sans Pro"/>
                <a:cs typeface="Source Sans Pro"/>
              </a:rPr>
              <a:t> </a:t>
            </a:r>
            <a:r>
              <a:rPr sz="1300" b="1" dirty="0">
                <a:solidFill>
                  <a:srgbClr val="FFFFFF"/>
                </a:solidFill>
                <a:latin typeface="Source Sans Pro"/>
                <a:cs typeface="Source Sans Pro"/>
              </a:rPr>
              <a:t>in</a:t>
            </a:r>
            <a:r>
              <a:rPr sz="1300" b="1" spc="5" dirty="0">
                <a:solidFill>
                  <a:srgbClr val="FFFFFF"/>
                </a:solidFill>
                <a:latin typeface="Source Sans Pro"/>
                <a:cs typeface="Source Sans Pro"/>
              </a:rPr>
              <a:t> </a:t>
            </a:r>
            <a:r>
              <a:rPr sz="1300" b="1" spc="-10" dirty="0">
                <a:solidFill>
                  <a:srgbClr val="FFFFFF"/>
                </a:solidFill>
                <a:latin typeface="Source Sans Pro"/>
                <a:cs typeface="Source Sans Pro"/>
              </a:rPr>
              <a:t>CTE</a:t>
            </a:r>
            <a:r>
              <a:rPr sz="1300" b="1" spc="10" dirty="0">
                <a:solidFill>
                  <a:srgbClr val="FFFFFF"/>
                </a:solidFill>
                <a:latin typeface="Source Sans Pro"/>
                <a:cs typeface="Source Sans Pro"/>
              </a:rPr>
              <a:t> </a:t>
            </a:r>
            <a:r>
              <a:rPr sz="1300" b="1" spc="-15" dirty="0">
                <a:solidFill>
                  <a:srgbClr val="FFFFFF"/>
                </a:solidFill>
                <a:latin typeface="Source Sans Pro"/>
                <a:cs typeface="Source Sans Pro"/>
              </a:rPr>
              <a:t>system</a:t>
            </a:r>
            <a:r>
              <a:rPr sz="1300" b="1" dirty="0">
                <a:solidFill>
                  <a:srgbClr val="FFFFFF"/>
                </a:solidFill>
                <a:latin typeface="Source Sans Pro"/>
                <a:cs typeface="Source Sans Pro"/>
              </a:rPr>
              <a:t> </a:t>
            </a:r>
            <a:r>
              <a:rPr sz="1300" b="1" spc="-5" dirty="0">
                <a:solidFill>
                  <a:srgbClr val="FFFFFF"/>
                </a:solidFill>
                <a:latin typeface="Source Sans Pro"/>
                <a:cs typeface="Source Sans Pro"/>
              </a:rPr>
              <a:t>/ </a:t>
            </a:r>
            <a:r>
              <a:rPr sz="1300" b="1" spc="-245" dirty="0">
                <a:solidFill>
                  <a:srgbClr val="FFFFFF"/>
                </a:solidFill>
                <a:latin typeface="Source Sans Pro"/>
                <a:cs typeface="Source Sans Pro"/>
              </a:rPr>
              <a:t> </a:t>
            </a:r>
            <a:r>
              <a:rPr sz="1300" b="1" spc="-15" dirty="0">
                <a:solidFill>
                  <a:srgbClr val="FFFFFF"/>
                </a:solidFill>
                <a:latin typeface="Source Sans Pro"/>
                <a:cs typeface="Source Sans Pro"/>
              </a:rPr>
              <a:t>programs</a:t>
            </a:r>
            <a:r>
              <a:rPr lang="en-US" sz="1300" b="1" spc="-15" dirty="0">
                <a:solidFill>
                  <a:srgbClr val="FFFFFF"/>
                </a:solidFill>
                <a:latin typeface="Source Sans Pro"/>
                <a:cs typeface="Source Sans Pro"/>
              </a:rPr>
              <a:t>:</a:t>
            </a:r>
          </a:p>
          <a:p>
            <a:pPr marL="812164" lvl="1" indent="-342900">
              <a:spcBef>
                <a:spcPts val="840"/>
              </a:spcBef>
              <a:buFont typeface="Arial" panose="020B0604020202020204" pitchFamily="34" charset="0"/>
              <a:buChar char="•"/>
              <a:tabLst>
                <a:tab pos="127000" algn="l"/>
              </a:tabLst>
            </a:pPr>
            <a:r>
              <a:rPr lang="en-US" sz="1300" spc="-15" dirty="0">
                <a:solidFill>
                  <a:srgbClr val="FFFFFF"/>
                </a:solidFill>
                <a:cs typeface="Source Sans Pro"/>
              </a:rPr>
              <a:t>Using prior year data as a baseline to measure  lack of targets  completed of core indicators.</a:t>
            </a:r>
          </a:p>
          <a:p>
            <a:pPr marL="354964" marR="5080" indent="-342900">
              <a:lnSpc>
                <a:spcPts val="1480"/>
              </a:lnSpc>
              <a:spcBef>
                <a:spcPts val="525"/>
              </a:spcBef>
              <a:buFont typeface="+mj-lt"/>
              <a:buAutoNum type="arabicPeriod"/>
              <a:tabLst>
                <a:tab pos="127000" algn="l"/>
              </a:tabLst>
            </a:pPr>
            <a:r>
              <a:rPr sz="1300" b="1" spc="-10" dirty="0">
                <a:solidFill>
                  <a:srgbClr val="FFFFFF"/>
                </a:solidFill>
                <a:latin typeface="Source Sans Pro"/>
                <a:cs typeface="Source Sans Pro"/>
              </a:rPr>
              <a:t>Informed/validated</a:t>
            </a:r>
            <a:r>
              <a:rPr sz="1300" b="1" spc="-5" dirty="0">
                <a:solidFill>
                  <a:srgbClr val="FFFFFF"/>
                </a:solidFill>
                <a:latin typeface="Source Sans Pro"/>
                <a:cs typeface="Source Sans Pro"/>
              </a:rPr>
              <a:t> by</a:t>
            </a:r>
            <a:r>
              <a:rPr sz="1300" b="1" dirty="0">
                <a:solidFill>
                  <a:srgbClr val="FFFFFF"/>
                </a:solidFill>
                <a:latin typeface="Source Sans Pro"/>
                <a:cs typeface="Source Sans Pro"/>
              </a:rPr>
              <a:t> </a:t>
            </a:r>
            <a:r>
              <a:rPr sz="1300" b="1" spc="-10" dirty="0">
                <a:solidFill>
                  <a:srgbClr val="FFFFFF"/>
                </a:solidFill>
                <a:latin typeface="Source Sans Pro"/>
                <a:cs typeface="Source Sans Pro"/>
              </a:rPr>
              <a:t>stakeholders</a:t>
            </a:r>
            <a:r>
              <a:rPr sz="1300" b="1" spc="5" dirty="0">
                <a:solidFill>
                  <a:srgbClr val="FFFFFF"/>
                </a:solidFill>
                <a:latin typeface="Source Sans Pro"/>
                <a:cs typeface="Source Sans Pro"/>
              </a:rPr>
              <a:t> </a:t>
            </a:r>
            <a:r>
              <a:rPr sz="1300" b="1" spc="-10" dirty="0">
                <a:solidFill>
                  <a:srgbClr val="FFFFFF"/>
                </a:solidFill>
                <a:latin typeface="Source Sans Pro"/>
                <a:cs typeface="Source Sans Pro"/>
              </a:rPr>
              <a:t>and</a:t>
            </a:r>
            <a:r>
              <a:rPr sz="1300" b="1" spc="25" dirty="0">
                <a:solidFill>
                  <a:srgbClr val="FFFFFF"/>
                </a:solidFill>
                <a:latin typeface="Source Sans Pro"/>
                <a:cs typeface="Source Sans Pro"/>
              </a:rPr>
              <a:t> </a:t>
            </a:r>
            <a:r>
              <a:rPr sz="1300" b="1" spc="-10" dirty="0">
                <a:solidFill>
                  <a:srgbClr val="FFFFFF"/>
                </a:solidFill>
                <a:latin typeface="Source Sans Pro"/>
                <a:cs typeface="Source Sans Pro"/>
              </a:rPr>
              <a:t>partners</a:t>
            </a:r>
            <a:endParaRPr lang="en-US" sz="1300" b="1" spc="-10" dirty="0">
              <a:solidFill>
                <a:srgbClr val="FFFFFF"/>
              </a:solidFill>
              <a:latin typeface="Source Sans Pro"/>
              <a:cs typeface="Source Sans Pro"/>
            </a:endParaRPr>
          </a:p>
          <a:p>
            <a:pPr marL="812164" marR="5080" lvl="1" indent="-342900">
              <a:lnSpc>
                <a:spcPts val="1480"/>
              </a:lnSpc>
              <a:spcBef>
                <a:spcPts val="525"/>
              </a:spcBef>
              <a:buFont typeface="Arial" panose="020B0604020202020204" pitchFamily="34" charset="0"/>
              <a:buChar char="•"/>
              <a:tabLst>
                <a:tab pos="127000" algn="l"/>
              </a:tabLst>
            </a:pPr>
            <a:r>
              <a:rPr lang="en-US" sz="1300" spc="-10" dirty="0">
                <a:solidFill>
                  <a:srgbClr val="FFFFFF"/>
                </a:solidFill>
                <a:latin typeface="Source Sans Pro"/>
                <a:cs typeface="Source Sans Pro"/>
              </a:rPr>
              <a:t>Collaborate with stakeholders to analyze strengths and weaknesses in CTE system and programs</a:t>
            </a:r>
          </a:p>
          <a:p>
            <a:pPr marL="812164" marR="5080" lvl="1" indent="-342900">
              <a:lnSpc>
                <a:spcPts val="1480"/>
              </a:lnSpc>
              <a:spcBef>
                <a:spcPts val="525"/>
              </a:spcBef>
              <a:buFont typeface="Arial" panose="020B0604020202020204" pitchFamily="34" charset="0"/>
              <a:buChar char="•"/>
              <a:tabLst>
                <a:tab pos="127000" algn="l"/>
              </a:tabLst>
            </a:pPr>
            <a:r>
              <a:rPr lang="en-US" sz="1300" spc="-10" dirty="0">
                <a:solidFill>
                  <a:srgbClr val="FFFFFF"/>
                </a:solidFill>
                <a:latin typeface="Source Sans Pro"/>
                <a:cs typeface="Source Sans Pro"/>
              </a:rPr>
              <a:t>Assess data gathering methods</a:t>
            </a:r>
          </a:p>
        </p:txBody>
      </p:sp>
      <p:sp>
        <p:nvSpPr>
          <p:cNvPr id="13" name="object 4"/>
          <p:cNvSpPr txBox="1"/>
          <p:nvPr/>
        </p:nvSpPr>
        <p:spPr>
          <a:xfrm>
            <a:off x="6370073" y="1731230"/>
            <a:ext cx="4607817" cy="3397725"/>
          </a:xfrm>
          <a:prstGeom prst="rect">
            <a:avLst/>
          </a:prstGeom>
        </p:spPr>
        <p:txBody>
          <a:bodyPr vert="horz" wrap="square" lIns="0" tIns="179705" rIns="0" bIns="0" rtlCol="0">
            <a:spAutoFit/>
          </a:bodyPr>
          <a:lstStyle/>
          <a:p>
            <a:pPr marL="12700">
              <a:lnSpc>
                <a:spcPct val="100000"/>
              </a:lnSpc>
              <a:spcBef>
                <a:spcPts val="1415"/>
              </a:spcBef>
            </a:pPr>
            <a:r>
              <a:rPr lang="en-US" sz="2000" b="1" dirty="0">
                <a:solidFill>
                  <a:schemeClr val="bg1"/>
                </a:solidFill>
                <a:cs typeface="Source Sans Pro"/>
              </a:rPr>
              <a:t>Local Application </a:t>
            </a:r>
          </a:p>
          <a:p>
            <a:pPr marL="354964" indent="-342900">
              <a:lnSpc>
                <a:spcPct val="100000"/>
              </a:lnSpc>
              <a:spcBef>
                <a:spcPts val="840"/>
              </a:spcBef>
              <a:buFont typeface="+mj-lt"/>
              <a:buAutoNum type="arabicPeriod"/>
              <a:tabLst>
                <a:tab pos="127000" algn="l"/>
              </a:tabLst>
            </a:pPr>
            <a:r>
              <a:rPr lang="en-US" sz="1300" b="1" spc="-5" dirty="0">
                <a:solidFill>
                  <a:schemeClr val="bg1"/>
                </a:solidFill>
                <a:cs typeface="Source Sans Pro"/>
              </a:rPr>
              <a:t>Lay out eligible recipient’s vision or theory of action  for CTE</a:t>
            </a:r>
            <a:endParaRPr lang="en-US" sz="1300" b="1" spc="-15" dirty="0">
              <a:solidFill>
                <a:schemeClr val="bg1"/>
              </a:solidFill>
              <a:latin typeface="Source Sans Pro"/>
              <a:cs typeface="Source Sans Pro"/>
            </a:endParaRPr>
          </a:p>
          <a:p>
            <a:pPr marL="812164" lvl="1" indent="-342900">
              <a:spcBef>
                <a:spcPts val="840"/>
              </a:spcBef>
              <a:buFont typeface="Arial" panose="020B0604020202020204" pitchFamily="34" charset="0"/>
              <a:buChar char="•"/>
              <a:tabLst>
                <a:tab pos="127000" algn="l"/>
              </a:tabLst>
            </a:pPr>
            <a:r>
              <a:rPr lang="en-US" sz="1300" spc="-15" dirty="0">
                <a:solidFill>
                  <a:schemeClr val="bg1"/>
                </a:solidFill>
                <a:cs typeface="Source Sans Pro"/>
              </a:rPr>
              <a:t>Develop a detailed workplan, budget, and governance model that demonstrates how goals and objectives will lead to intended outcomes.</a:t>
            </a:r>
          </a:p>
          <a:p>
            <a:pPr marL="354964" indent="-342900">
              <a:lnSpc>
                <a:spcPct val="100000"/>
              </a:lnSpc>
              <a:spcBef>
                <a:spcPts val="840"/>
              </a:spcBef>
              <a:buFont typeface="+mj-lt"/>
              <a:buAutoNum type="arabicPeriod"/>
              <a:tabLst>
                <a:tab pos="127000" algn="l"/>
              </a:tabLst>
            </a:pPr>
            <a:r>
              <a:rPr lang="en-US" sz="1300" b="1" spc="-5" dirty="0">
                <a:solidFill>
                  <a:schemeClr val="bg1"/>
                </a:solidFill>
                <a:cs typeface="Source Sans Pro"/>
              </a:rPr>
              <a:t>Identify strategies, solutions and investments to  sustain and scale strengths in CTE system / programs</a:t>
            </a:r>
            <a:r>
              <a:rPr lang="en-US" sz="1300" b="1" spc="-15" dirty="0">
                <a:solidFill>
                  <a:schemeClr val="bg1"/>
                </a:solidFill>
                <a:latin typeface="Source Sans Pro"/>
                <a:cs typeface="Source Sans Pro"/>
              </a:rPr>
              <a:t>:</a:t>
            </a:r>
          </a:p>
          <a:p>
            <a:pPr marL="812164" lvl="1" indent="-342900">
              <a:spcBef>
                <a:spcPts val="840"/>
              </a:spcBef>
              <a:buFont typeface="Arial" panose="020B0604020202020204" pitchFamily="34" charset="0"/>
              <a:buChar char="•"/>
              <a:tabLst>
                <a:tab pos="127000" algn="l"/>
              </a:tabLst>
            </a:pPr>
            <a:r>
              <a:rPr lang="en-US" sz="1300" spc="-15" dirty="0">
                <a:solidFill>
                  <a:schemeClr val="bg1"/>
                </a:solidFill>
                <a:cs typeface="Source Sans Pro"/>
              </a:rPr>
              <a:t>Develop an infrastructure that  builds upon current plan</a:t>
            </a:r>
          </a:p>
          <a:p>
            <a:pPr marL="354964" marR="5080" indent="-342900">
              <a:lnSpc>
                <a:spcPts val="1480"/>
              </a:lnSpc>
              <a:spcBef>
                <a:spcPts val="525"/>
              </a:spcBef>
              <a:buFont typeface="+mj-lt"/>
              <a:buAutoNum type="arabicPeriod"/>
              <a:tabLst>
                <a:tab pos="127000" algn="l"/>
              </a:tabLst>
            </a:pPr>
            <a:r>
              <a:rPr lang="en-US" sz="1300" b="1" spc="-10" dirty="0">
                <a:solidFill>
                  <a:schemeClr val="bg1"/>
                </a:solidFill>
                <a:cs typeface="Source Sans Pro"/>
              </a:rPr>
              <a:t>Identify strategies, solutions and investments to  address weakness and gaps in CTE system /programs</a:t>
            </a:r>
          </a:p>
          <a:p>
            <a:pPr marL="812164" marR="5080" lvl="1" indent="-342900">
              <a:lnSpc>
                <a:spcPts val="1480"/>
              </a:lnSpc>
              <a:spcBef>
                <a:spcPts val="525"/>
              </a:spcBef>
              <a:buFont typeface="Arial" panose="020B0604020202020204" pitchFamily="34" charset="0"/>
              <a:buChar char="•"/>
              <a:tabLst>
                <a:tab pos="127000" algn="l"/>
              </a:tabLst>
            </a:pPr>
            <a:r>
              <a:rPr lang="en-US" sz="1300" spc="-10" dirty="0">
                <a:solidFill>
                  <a:schemeClr val="bg1"/>
                </a:solidFill>
                <a:cs typeface="Source Sans Pro"/>
              </a:rPr>
              <a:t>Using analysis on failed targets, develop infrastructure that includes  investment that focuses on weak areas.</a:t>
            </a:r>
          </a:p>
        </p:txBody>
      </p:sp>
    </p:spTree>
    <p:extLst>
      <p:ext uri="{BB962C8B-B14F-4D97-AF65-F5344CB8AC3E}">
        <p14:creationId xmlns:p14="http://schemas.microsoft.com/office/powerpoint/2010/main" val="3871212109"/>
      </p:ext>
    </p:extLst>
  </p:cSld>
  <p:clrMapOvr>
    <a:masterClrMapping/>
  </p:clrMapOvr>
</p:sld>
</file>

<file path=ppt/theme/theme1.xml><?xml version="1.0" encoding="utf-8"?>
<a:theme xmlns:a="http://schemas.openxmlformats.org/drawingml/2006/main" name="California Community Colleges - White">
  <a:themeElements>
    <a:clrScheme name="CCC 2018">
      <a:dk1>
        <a:srgbClr val="002F6D"/>
      </a:dk1>
      <a:lt1>
        <a:srgbClr val="FFFFFF"/>
      </a:lt1>
      <a:dk2>
        <a:srgbClr val="555759"/>
      </a:dk2>
      <a:lt2>
        <a:srgbClr val="0066BA"/>
      </a:lt2>
      <a:accent1>
        <a:srgbClr val="002F6D"/>
      </a:accent1>
      <a:accent2>
        <a:srgbClr val="FFB600"/>
      </a:accent2>
      <a:accent3>
        <a:srgbClr val="717271"/>
      </a:accent3>
      <a:accent4>
        <a:srgbClr val="002755"/>
      </a:accent4>
      <a:accent5>
        <a:srgbClr val="0066BA"/>
      </a:accent5>
      <a:accent6>
        <a:srgbClr val="40B4E5"/>
      </a:accent6>
      <a:hlink>
        <a:srgbClr val="0066BA"/>
      </a:hlink>
      <a:folHlink>
        <a:srgbClr val="002F6D"/>
      </a:folHlink>
    </a:clrScheme>
    <a:fontScheme name="CCCCO Refresh">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sign-elements-template.pptx" id="{3DCD4E82-2CB5-4A11-A198-918D115A81CE}" vid="{EA22D1A1-6B81-47A3-A9EC-8C93B4B10247}"/>
    </a:ext>
  </a:extLst>
</a:theme>
</file>

<file path=ppt/theme/theme2.xml><?xml version="1.0" encoding="utf-8"?>
<a:theme xmlns:a="http://schemas.openxmlformats.org/drawingml/2006/main" name="California Community Colleges - Blue">
  <a:themeElements>
    <a:clrScheme name="CCC 2018">
      <a:dk1>
        <a:srgbClr val="002F6D"/>
      </a:dk1>
      <a:lt1>
        <a:srgbClr val="FFFFFF"/>
      </a:lt1>
      <a:dk2>
        <a:srgbClr val="555759"/>
      </a:dk2>
      <a:lt2>
        <a:srgbClr val="0066BA"/>
      </a:lt2>
      <a:accent1>
        <a:srgbClr val="002F6D"/>
      </a:accent1>
      <a:accent2>
        <a:srgbClr val="FFB600"/>
      </a:accent2>
      <a:accent3>
        <a:srgbClr val="717271"/>
      </a:accent3>
      <a:accent4>
        <a:srgbClr val="002755"/>
      </a:accent4>
      <a:accent5>
        <a:srgbClr val="0066BA"/>
      </a:accent5>
      <a:accent6>
        <a:srgbClr val="40B4E5"/>
      </a:accent6>
      <a:hlink>
        <a:srgbClr val="0066BA"/>
      </a:hlink>
      <a:folHlink>
        <a:srgbClr val="002F6D"/>
      </a:folHlink>
    </a:clrScheme>
    <a:fontScheme name="CCCCO Refresh">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sign-elements-template.pptx" id="{3DCD4E82-2CB5-4A11-A198-918D115A81CE}" vid="{AD6D9482-A02D-4D1B-9982-D97A95AD63EF}"/>
    </a:ext>
  </a:extLst>
</a:theme>
</file>

<file path=ppt/theme/theme3.xml><?xml version="1.0" encoding="utf-8"?>
<a:theme xmlns:a="http://schemas.openxmlformats.org/drawingml/2006/main" name="California Community Colleges - Primary">
  <a:themeElements>
    <a:clrScheme name="CCC 2018">
      <a:dk1>
        <a:srgbClr val="002F6D"/>
      </a:dk1>
      <a:lt1>
        <a:srgbClr val="FFFFFF"/>
      </a:lt1>
      <a:dk2>
        <a:srgbClr val="555759"/>
      </a:dk2>
      <a:lt2>
        <a:srgbClr val="0066BA"/>
      </a:lt2>
      <a:accent1>
        <a:srgbClr val="002F6D"/>
      </a:accent1>
      <a:accent2>
        <a:srgbClr val="FFB600"/>
      </a:accent2>
      <a:accent3>
        <a:srgbClr val="717271"/>
      </a:accent3>
      <a:accent4>
        <a:srgbClr val="002755"/>
      </a:accent4>
      <a:accent5>
        <a:srgbClr val="0066BA"/>
      </a:accent5>
      <a:accent6>
        <a:srgbClr val="40B4E5"/>
      </a:accent6>
      <a:hlink>
        <a:srgbClr val="0066BA"/>
      </a:hlink>
      <a:folHlink>
        <a:srgbClr val="002F6D"/>
      </a:folHlink>
    </a:clrScheme>
    <a:fontScheme name="CCCCO Refresh">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sign-elements-template.pptx" id="{3DCD4E82-2CB5-4A11-A198-918D115A81CE}" vid="{DBB0AD43-843D-4359-83CF-7D5DDD2BEDA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CA828C54029F4DB868B612626EAE29" ma:contentTypeVersion="15" ma:contentTypeDescription="Create a new document." ma:contentTypeScope="" ma:versionID="326d24bdca3e9a8d1d36621ec2b24b7a">
  <xsd:schema xmlns:xsd="http://www.w3.org/2001/XMLSchema" xmlns:xs="http://www.w3.org/2001/XMLSchema" xmlns:p="http://schemas.microsoft.com/office/2006/metadata/properties" xmlns:ns2="7ba156f6-2807-4f72-b5f2-459324b60082" xmlns:ns3="f80a9eb8-929f-4427-b077-d4696d2fa1c0" targetNamespace="http://schemas.microsoft.com/office/2006/metadata/properties" ma:root="true" ma:fieldsID="eccee5191e5fccf742b7fc07ddd748c6" ns2:_="" ns3:_="">
    <xsd:import namespace="7ba156f6-2807-4f72-b5f2-459324b60082"/>
    <xsd:import namespace="f80a9eb8-929f-4427-b077-d4696d2fa1c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a156f6-2807-4f72-b5f2-459324b600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564e3ee-bcff-4be1-9620-ba5d8a73680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80a9eb8-929f-4427-b077-d4696d2fa1c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5aeb388-adb5-4625-942d-ff40bac8379d}" ma:internalName="TaxCatchAll" ma:showField="CatchAllData" ma:web="f80a9eb8-929f-4427-b077-d4696d2fa1c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ba156f6-2807-4f72-b5f2-459324b60082">
      <Terms xmlns="http://schemas.microsoft.com/office/infopath/2007/PartnerControls"/>
    </lcf76f155ced4ddcb4097134ff3c332f>
    <TaxCatchAll xmlns="f80a9eb8-929f-4427-b077-d4696d2fa1c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6D8202-2097-4C16-B891-EEB120B4C5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a156f6-2807-4f72-b5f2-459324b60082"/>
    <ds:schemaRef ds:uri="f80a9eb8-929f-4427-b077-d4696d2fa1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C4295D1-DC12-47CC-B022-DD8DC53B5204}">
  <ds:schemaRefs>
    <ds:schemaRef ds:uri="http://purl.org/dc/dcmitype/"/>
    <ds:schemaRef ds:uri="http://schemas.microsoft.com/office/2006/metadata/properties"/>
    <ds:schemaRef ds:uri="http://www.w3.org/XML/1998/namespace"/>
    <ds:schemaRef ds:uri="http://purl.org/dc/elements/1.1/"/>
    <ds:schemaRef ds:uri="http://schemas.microsoft.com/office/infopath/2007/PartnerControls"/>
    <ds:schemaRef ds:uri="f80a9eb8-929f-4427-b077-d4696d2fa1c0"/>
    <ds:schemaRef ds:uri="http://schemas.microsoft.com/office/2006/documentManagement/types"/>
    <ds:schemaRef ds:uri="http://schemas.openxmlformats.org/package/2006/metadata/core-properties"/>
    <ds:schemaRef ds:uri="7ba156f6-2807-4f72-b5f2-459324b60082"/>
    <ds:schemaRef ds:uri="http://purl.org/dc/terms/"/>
  </ds:schemaRefs>
</ds:datastoreItem>
</file>

<file path=customXml/itemProps3.xml><?xml version="1.0" encoding="utf-8"?>
<ds:datastoreItem xmlns:ds="http://schemas.openxmlformats.org/officeDocument/2006/customXml" ds:itemID="{6F3D19C0-241C-4AD7-A58C-ED34633FB3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2021design-elements-template</Template>
  <TotalTime>3376</TotalTime>
  <Words>3353</Words>
  <Application>Microsoft Office PowerPoint</Application>
  <PresentationFormat>Widescreen</PresentationFormat>
  <Paragraphs>346</Paragraphs>
  <Slides>32</Slides>
  <Notes>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32</vt:i4>
      </vt:variant>
    </vt:vector>
  </HeadingPairs>
  <TitlesOfParts>
    <vt:vector size="41" baseType="lpstr">
      <vt:lpstr>Wingdings</vt:lpstr>
      <vt:lpstr>Cambria</vt:lpstr>
      <vt:lpstr>Calibri</vt:lpstr>
      <vt:lpstr>Source Sans Pro</vt:lpstr>
      <vt:lpstr>Times New Roman</vt:lpstr>
      <vt:lpstr>Arial</vt:lpstr>
      <vt:lpstr>California Community Colleges - White</vt:lpstr>
      <vt:lpstr>California Community Colleges - Blue</vt:lpstr>
      <vt:lpstr>California Community Colleges - Primary</vt:lpstr>
      <vt:lpstr>A Practical Approach  to Perkins Plan Development  &amp; Implementation </vt:lpstr>
      <vt:lpstr>Perkins Background</vt:lpstr>
      <vt:lpstr>Perkins Distribution</vt:lpstr>
      <vt:lpstr>Perkins Distribution at Post-Secondary Level</vt:lpstr>
      <vt:lpstr>The  2022-2023 Perkins V Application</vt:lpstr>
      <vt:lpstr>Key Dates and Reporting</vt:lpstr>
      <vt:lpstr>The Comprehensive Local Needs Assessment (CLNA)</vt:lpstr>
      <vt:lpstr>Elements that must be addressed in the CLNA</vt:lpstr>
      <vt:lpstr>Relationship Between the CLNA &amp; the Application</vt:lpstr>
      <vt:lpstr>CLNA Links:</vt:lpstr>
      <vt:lpstr>2022-2023 District Allocation (Headcount)</vt:lpstr>
      <vt:lpstr>Perkins V Core Indicators</vt:lpstr>
      <vt:lpstr>Perkins 1C Application Guide</vt:lpstr>
      <vt:lpstr>NOVA Login</vt:lpstr>
      <vt:lpstr>Perkins 1C Application Sections</vt:lpstr>
      <vt:lpstr>Perkins Training Videos</vt:lpstr>
      <vt:lpstr>Perkins 1C General Overview Video</vt:lpstr>
      <vt:lpstr>Sharing of Best Practices Harriet Happel Dean, Career Education and Integrative Learning College of the Canyons</vt:lpstr>
      <vt:lpstr>Harriet Happel</vt:lpstr>
      <vt:lpstr>Section 1 Requirements I</vt:lpstr>
      <vt:lpstr>Section 1 Requirements II</vt:lpstr>
      <vt:lpstr>Section 1 Requirements III</vt:lpstr>
      <vt:lpstr>Section 2 Goals I</vt:lpstr>
      <vt:lpstr>Section 3 Employer Engagement</vt:lpstr>
      <vt:lpstr>Goals and Activities Perkins V Core Indicators</vt:lpstr>
      <vt:lpstr>Goals and Activities CCCCO Vision for Success Goals</vt:lpstr>
      <vt:lpstr>Goals and Activities SWP Employer Engagement Goals</vt:lpstr>
      <vt:lpstr>Example</vt:lpstr>
      <vt:lpstr>Section 2 and 3 Example</vt:lpstr>
      <vt:lpstr>Comprehensive Local Needs Assessment</vt:lpstr>
      <vt:lpstr>Questions?</vt:lpstr>
      <vt:lpstr>Thank you!</vt:lpstr>
    </vt:vector>
  </TitlesOfParts>
  <Company>CCCCO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Practical Approach to Perkins Plan Development &amp; Implementation</dc:title>
  <dc:creator>California Community Colleges</dc:creator>
  <cp:lastModifiedBy>Malcolm, Regina</cp:lastModifiedBy>
  <cp:revision>295</cp:revision>
  <dcterms:created xsi:type="dcterms:W3CDTF">2022-01-21T18:44:32Z</dcterms:created>
  <dcterms:modified xsi:type="dcterms:W3CDTF">2024-03-13T20:51:46Z</dcterms:modified>
  <cp:category>A11Y 11/10/22</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0x0101006AC53B53F608374598C0B2BB8C2E5474</vt:lpwstr>
  </property>
  <property fmtid="{D5CDD505-2E9C-101B-9397-08002B2CF9AE}" pid="3" name="MediaServiceImageTags">
    <vt:lpwstr/>
  </property>
</Properties>
</file>